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3"/>
    <p:sldMasterId id="2147483799" r:id="rId4"/>
    <p:sldMasterId id="2147483810" r:id="rId5"/>
    <p:sldMasterId id="2147483885" r:id="rId6"/>
  </p:sldMasterIdLst>
  <p:notesMasterIdLst>
    <p:notesMasterId r:id="rId41"/>
  </p:notesMasterIdLst>
  <p:handoutMasterIdLst>
    <p:handoutMasterId r:id="rId42"/>
  </p:handoutMasterIdLst>
  <p:sldIdLst>
    <p:sldId id="521" r:id="rId7"/>
    <p:sldId id="581" r:id="rId8"/>
    <p:sldId id="578" r:id="rId9"/>
    <p:sldId id="555" r:id="rId10"/>
    <p:sldId id="577" r:id="rId11"/>
    <p:sldId id="592" r:id="rId12"/>
    <p:sldId id="582" r:id="rId13"/>
    <p:sldId id="584" r:id="rId14"/>
    <p:sldId id="604" r:id="rId15"/>
    <p:sldId id="595" r:id="rId16"/>
    <p:sldId id="599" r:id="rId17"/>
    <p:sldId id="585" r:id="rId18"/>
    <p:sldId id="586" r:id="rId19"/>
    <p:sldId id="600" r:id="rId20"/>
    <p:sldId id="588" r:id="rId21"/>
    <p:sldId id="615" r:id="rId22"/>
    <p:sldId id="598" r:id="rId23"/>
    <p:sldId id="601" r:id="rId24"/>
    <p:sldId id="616" r:id="rId25"/>
    <p:sldId id="602" r:id="rId26"/>
    <p:sldId id="597" r:id="rId27"/>
    <p:sldId id="607" r:id="rId28"/>
    <p:sldId id="613" r:id="rId29"/>
    <p:sldId id="591" r:id="rId30"/>
    <p:sldId id="614" r:id="rId31"/>
    <p:sldId id="596" r:id="rId32"/>
    <p:sldId id="618" r:id="rId33"/>
    <p:sldId id="622" r:id="rId34"/>
    <p:sldId id="619" r:id="rId35"/>
    <p:sldId id="620" r:id="rId36"/>
    <p:sldId id="621" r:id="rId37"/>
    <p:sldId id="623" r:id="rId38"/>
    <p:sldId id="563" r:id="rId39"/>
    <p:sldId id="5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5949" userDrawn="1">
          <p15:clr>
            <a:srgbClr val="A4A3A4"/>
          </p15:clr>
        </p15:guide>
        <p15:guide id="3" orient="horz" pos="2341" userDrawn="1">
          <p15:clr>
            <a:srgbClr val="A4A3A4"/>
          </p15:clr>
        </p15:guide>
        <p15:guide id="4" pos="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/>
    <p:restoredTop sz="94740"/>
  </p:normalViewPr>
  <p:slideViewPr>
    <p:cSldViewPr snapToGrid="0">
      <p:cViewPr varScale="1">
        <p:scale>
          <a:sx n="124" d="100"/>
          <a:sy n="124" d="100"/>
        </p:scale>
        <p:origin x="504" y="168"/>
      </p:cViewPr>
      <p:guideLst>
        <p:guide orient="horz" pos="73"/>
        <p:guide pos="5949"/>
        <p:guide orient="horz" pos="2341"/>
        <p:guide pos="4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AAF73-8584-2E48-8A4F-E60F09613B63}" type="doc">
      <dgm:prSet loTypeId="urn:microsoft.com/office/officeart/2008/layout/VerticalCurvedList" loCatId="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814D1B0-3184-6F4D-9700-535527BCE819}">
      <dgm:prSet phldrT="[Text]" custT="1"/>
      <dgm:spPr/>
      <dgm:t>
        <a:bodyPr/>
        <a:lstStyle/>
        <a:p>
          <a:r>
            <a:rPr lang="en-US" sz="2000" dirty="0" err="1"/>
            <a:t>Powitanie</a:t>
          </a:r>
          <a:r>
            <a:rPr lang="en-US" sz="2000" dirty="0"/>
            <a:t>, o </a:t>
          </a:r>
          <a:r>
            <a:rPr lang="en-US" sz="2000" dirty="0" err="1"/>
            <a:t>mnie</a:t>
          </a:r>
          <a:r>
            <a:rPr lang="en-US" sz="2000" dirty="0"/>
            <a:t>, SAP Gliwice</a:t>
          </a:r>
          <a:endParaRPr lang="en-US" sz="2000" b="1" dirty="0"/>
        </a:p>
      </dgm:t>
    </dgm:pt>
    <dgm:pt modelId="{1864DE79-2141-8240-85C3-C2BC4960D7B7}" type="parTrans" cxnId="{762C31E5-9062-E24A-A195-6D0DA5EF5A0B}">
      <dgm:prSet/>
      <dgm:spPr/>
      <dgm:t>
        <a:bodyPr/>
        <a:lstStyle/>
        <a:p>
          <a:endParaRPr lang="en-US" sz="2000"/>
        </a:p>
      </dgm:t>
    </dgm:pt>
    <dgm:pt modelId="{595F6186-F8D3-5B42-96F9-7DD55265809D}" type="sibTrans" cxnId="{762C31E5-9062-E24A-A195-6D0DA5EF5A0B}">
      <dgm:prSet/>
      <dgm:spPr/>
      <dgm:t>
        <a:bodyPr/>
        <a:lstStyle/>
        <a:p>
          <a:endParaRPr lang="en-US" sz="2000"/>
        </a:p>
      </dgm:t>
    </dgm:pt>
    <dgm:pt modelId="{25C94F69-5204-3844-9114-F5F9913B64E5}">
      <dgm:prSet phldrT="[Text]" custT="1"/>
      <dgm:spPr/>
      <dgm:t>
        <a:bodyPr/>
        <a:lstStyle/>
        <a:p>
          <a:r>
            <a:rPr lang="en-US" sz="2000" dirty="0" err="1"/>
            <a:t>Efektywne</a:t>
          </a:r>
          <a:r>
            <a:rPr lang="en-US" sz="2000" dirty="0"/>
            <a:t> </a:t>
          </a:r>
          <a:r>
            <a:rPr lang="en-US" sz="2000" dirty="0" err="1"/>
            <a:t>środowisko</a:t>
          </a:r>
          <a:r>
            <a:rPr lang="en-US" sz="2000" dirty="0"/>
            <a:t> </a:t>
          </a:r>
          <a:r>
            <a:rPr lang="en-US" sz="2000" dirty="0" err="1"/>
            <a:t>pracy</a:t>
          </a:r>
          <a:endParaRPr lang="en-US" sz="2000" dirty="0"/>
        </a:p>
      </dgm:t>
    </dgm:pt>
    <dgm:pt modelId="{3D08E8C9-8711-0742-8A75-CA10234AE044}" type="parTrans" cxnId="{685371BB-4AED-2147-A5E3-5BFE77CCF2B4}">
      <dgm:prSet/>
      <dgm:spPr/>
      <dgm:t>
        <a:bodyPr/>
        <a:lstStyle/>
        <a:p>
          <a:endParaRPr lang="en-US" sz="2000"/>
        </a:p>
      </dgm:t>
    </dgm:pt>
    <dgm:pt modelId="{7E34899E-D46A-0541-9175-950AC6070BDE}" type="sibTrans" cxnId="{685371BB-4AED-2147-A5E3-5BFE77CCF2B4}">
      <dgm:prSet/>
      <dgm:spPr/>
      <dgm:t>
        <a:bodyPr/>
        <a:lstStyle/>
        <a:p>
          <a:endParaRPr lang="en-US" sz="2000"/>
        </a:p>
      </dgm:t>
    </dgm:pt>
    <dgm:pt modelId="{6202814A-41B4-E946-9485-8C5E0ABE23A4}">
      <dgm:prSet phldrT="[Text]" custT="1"/>
      <dgm:spPr/>
      <dgm:t>
        <a:bodyPr/>
        <a:lstStyle/>
        <a:p>
          <a:r>
            <a:rPr lang="en-US" sz="2000" dirty="0" err="1"/>
            <a:t>Pytania</a:t>
          </a:r>
          <a:r>
            <a:rPr lang="en-US" sz="2000" dirty="0"/>
            <a:t>, </a:t>
          </a:r>
          <a:r>
            <a:rPr lang="en-US" sz="2000" dirty="0" err="1"/>
            <a:t>ankieta</a:t>
          </a:r>
          <a:r>
            <a:rPr lang="en-US" sz="2000" dirty="0"/>
            <a:t>, </a:t>
          </a:r>
          <a:r>
            <a:rPr lang="en-US" sz="2000" dirty="0" err="1"/>
            <a:t>nagrody</a:t>
          </a:r>
          <a:endParaRPr lang="en-US" sz="2000" dirty="0"/>
        </a:p>
      </dgm:t>
    </dgm:pt>
    <dgm:pt modelId="{A3573BB8-07D0-844D-B070-F4885F9FC133}" type="parTrans" cxnId="{AC713A7E-6A9E-FE4C-8CF3-2C3A2E228FA3}">
      <dgm:prSet/>
      <dgm:spPr/>
      <dgm:t>
        <a:bodyPr/>
        <a:lstStyle/>
        <a:p>
          <a:endParaRPr lang="en-US" sz="2000"/>
        </a:p>
      </dgm:t>
    </dgm:pt>
    <dgm:pt modelId="{951ABA49-E35D-1A43-BA4F-EDAB96431F2B}" type="sibTrans" cxnId="{AC713A7E-6A9E-FE4C-8CF3-2C3A2E228FA3}">
      <dgm:prSet/>
      <dgm:spPr/>
      <dgm:t>
        <a:bodyPr/>
        <a:lstStyle/>
        <a:p>
          <a:endParaRPr lang="en-US" sz="2000"/>
        </a:p>
      </dgm:t>
    </dgm:pt>
    <dgm:pt modelId="{3401F6E3-E3DD-134D-A9C5-9BE33A67106B}">
      <dgm:prSet phldrT="[Text]" custT="1"/>
      <dgm:spPr/>
      <dgm:t>
        <a:bodyPr/>
        <a:lstStyle/>
        <a:p>
          <a:pPr algn="l"/>
          <a:r>
            <a:rPr lang="en-US" sz="2000" dirty="0" err="1"/>
            <a:t>Parę</a:t>
          </a:r>
          <a:r>
            <a:rPr lang="en-US" sz="2000" dirty="0"/>
            <a:t> </a:t>
          </a:r>
          <a:r>
            <a:rPr lang="en-US" sz="2000" dirty="0" err="1"/>
            <a:t>przydatnych</a:t>
          </a:r>
          <a:r>
            <a:rPr lang="en-US" sz="2000" dirty="0"/>
            <a:t> </a:t>
          </a:r>
          <a:r>
            <a:rPr lang="en-US" sz="2000" dirty="0" err="1"/>
            <a:t>drobiazgów</a:t>
          </a:r>
          <a:endParaRPr lang="en-US" sz="2000" dirty="0"/>
        </a:p>
      </dgm:t>
    </dgm:pt>
    <dgm:pt modelId="{24A0DB7C-88C5-3748-A893-5151A5E466DB}" type="parTrans" cxnId="{E6649151-047C-784E-A2D7-A76E60679616}">
      <dgm:prSet/>
      <dgm:spPr/>
      <dgm:t>
        <a:bodyPr/>
        <a:lstStyle/>
        <a:p>
          <a:endParaRPr lang="en-US" sz="2000"/>
        </a:p>
      </dgm:t>
    </dgm:pt>
    <dgm:pt modelId="{7439ACA7-FB54-3F48-9346-8118C05851CD}" type="sibTrans" cxnId="{E6649151-047C-784E-A2D7-A76E60679616}">
      <dgm:prSet/>
      <dgm:spPr/>
      <dgm:t>
        <a:bodyPr/>
        <a:lstStyle/>
        <a:p>
          <a:endParaRPr lang="en-US" sz="2000"/>
        </a:p>
      </dgm:t>
    </dgm:pt>
    <dgm:pt modelId="{2B2A58F6-FA14-A746-AF8C-BBA016F91BF9}">
      <dgm:prSet phldrT="[Text]" custT="1"/>
      <dgm:spPr/>
      <dgm:t>
        <a:bodyPr/>
        <a:lstStyle/>
        <a:p>
          <a:pPr algn="l"/>
          <a:r>
            <a:rPr lang="en-US" sz="2000" dirty="0" err="1"/>
            <a:t>Krótko</a:t>
          </a:r>
          <a:r>
            <a:rPr lang="en-US" sz="2000" dirty="0"/>
            <a:t> o </a:t>
          </a:r>
          <a:r>
            <a:rPr lang="en-US" sz="2000" dirty="0" err="1"/>
            <a:t>historii</a:t>
          </a:r>
          <a:endParaRPr lang="en-US" sz="2000" dirty="0"/>
        </a:p>
      </dgm:t>
    </dgm:pt>
    <dgm:pt modelId="{E770455D-3224-EB49-837A-DDAD21CFFC7A}" type="parTrans" cxnId="{D998F8CC-1725-ED42-82A8-2DD2A52E7D29}">
      <dgm:prSet/>
      <dgm:spPr/>
      <dgm:t>
        <a:bodyPr/>
        <a:lstStyle/>
        <a:p>
          <a:endParaRPr lang="en-US" sz="2000"/>
        </a:p>
      </dgm:t>
    </dgm:pt>
    <dgm:pt modelId="{40C9676F-A043-2B4A-9CE6-FD20E1CEF29A}" type="sibTrans" cxnId="{D998F8CC-1725-ED42-82A8-2DD2A52E7D29}">
      <dgm:prSet/>
      <dgm:spPr/>
      <dgm:t>
        <a:bodyPr/>
        <a:lstStyle/>
        <a:p>
          <a:endParaRPr lang="en-US" sz="2000"/>
        </a:p>
      </dgm:t>
    </dgm:pt>
    <dgm:pt modelId="{D392ADD1-1E47-704F-AF64-13D661CB17E1}" type="pres">
      <dgm:prSet presAssocID="{54AAAF73-8584-2E48-8A4F-E60F09613B63}" presName="Name0" presStyleCnt="0">
        <dgm:presLayoutVars>
          <dgm:chMax val="7"/>
          <dgm:chPref val="7"/>
          <dgm:dir/>
        </dgm:presLayoutVars>
      </dgm:prSet>
      <dgm:spPr/>
    </dgm:pt>
    <dgm:pt modelId="{F7DA1180-0280-5B4C-8B3E-88F55A0782E9}" type="pres">
      <dgm:prSet presAssocID="{54AAAF73-8584-2E48-8A4F-E60F09613B63}" presName="Name1" presStyleCnt="0"/>
      <dgm:spPr/>
    </dgm:pt>
    <dgm:pt modelId="{80DB3BDB-15B7-5342-9719-0364EE16B1B7}" type="pres">
      <dgm:prSet presAssocID="{54AAAF73-8584-2E48-8A4F-E60F09613B63}" presName="cycle" presStyleCnt="0"/>
      <dgm:spPr/>
    </dgm:pt>
    <dgm:pt modelId="{8C49B93A-1A53-7343-A437-4EECA8F60A32}" type="pres">
      <dgm:prSet presAssocID="{54AAAF73-8584-2E48-8A4F-E60F09613B63}" presName="srcNode" presStyleLbl="node1" presStyleIdx="0" presStyleCnt="5"/>
      <dgm:spPr/>
    </dgm:pt>
    <dgm:pt modelId="{C4742643-0C99-E44C-BF04-36F40C9F70F1}" type="pres">
      <dgm:prSet presAssocID="{54AAAF73-8584-2E48-8A4F-E60F09613B63}" presName="conn" presStyleLbl="parChTrans1D2" presStyleIdx="0" presStyleCnt="1"/>
      <dgm:spPr/>
    </dgm:pt>
    <dgm:pt modelId="{16A9F285-A1D5-BB48-AD5F-0DC4FA44E1C3}" type="pres">
      <dgm:prSet presAssocID="{54AAAF73-8584-2E48-8A4F-E60F09613B63}" presName="extraNode" presStyleLbl="node1" presStyleIdx="0" presStyleCnt="5"/>
      <dgm:spPr/>
    </dgm:pt>
    <dgm:pt modelId="{6CCB8C7C-83AA-C144-A65E-ED7EF3D105DC}" type="pres">
      <dgm:prSet presAssocID="{54AAAF73-8584-2E48-8A4F-E60F09613B63}" presName="dstNode" presStyleLbl="node1" presStyleIdx="0" presStyleCnt="5"/>
      <dgm:spPr/>
    </dgm:pt>
    <dgm:pt modelId="{ABF51326-9E39-A34E-8105-BC1FD5AE23B1}" type="pres">
      <dgm:prSet presAssocID="{E814D1B0-3184-6F4D-9700-535527BCE819}" presName="text_1" presStyleLbl="node1" presStyleIdx="0" presStyleCnt="5">
        <dgm:presLayoutVars>
          <dgm:bulletEnabled val="1"/>
        </dgm:presLayoutVars>
      </dgm:prSet>
      <dgm:spPr/>
    </dgm:pt>
    <dgm:pt modelId="{9AD88363-7F2C-AF4E-AA5D-E2ADFD088E64}" type="pres">
      <dgm:prSet presAssocID="{E814D1B0-3184-6F4D-9700-535527BCE819}" presName="accent_1" presStyleCnt="0"/>
      <dgm:spPr/>
    </dgm:pt>
    <dgm:pt modelId="{CCB845B2-FF8B-C144-B102-AD41E30367C2}" type="pres">
      <dgm:prSet presAssocID="{E814D1B0-3184-6F4D-9700-535527BCE819}" presName="accentRepeatNode" presStyleLbl="solidFgAcc1" presStyleIdx="0" presStyleCnt="5"/>
      <dgm:spPr/>
    </dgm:pt>
    <dgm:pt modelId="{E78C616F-6A42-8D46-A76F-E24A3EAF0297}" type="pres">
      <dgm:prSet presAssocID="{25C94F69-5204-3844-9114-F5F9913B64E5}" presName="text_2" presStyleLbl="node1" presStyleIdx="1" presStyleCnt="5">
        <dgm:presLayoutVars>
          <dgm:bulletEnabled val="1"/>
        </dgm:presLayoutVars>
      </dgm:prSet>
      <dgm:spPr/>
    </dgm:pt>
    <dgm:pt modelId="{03E1CC02-D403-EC49-95D0-EFA03E423C31}" type="pres">
      <dgm:prSet presAssocID="{25C94F69-5204-3844-9114-F5F9913B64E5}" presName="accent_2" presStyleCnt="0"/>
      <dgm:spPr/>
    </dgm:pt>
    <dgm:pt modelId="{0CD6A9AD-552A-3B4F-B01D-F271A7840080}" type="pres">
      <dgm:prSet presAssocID="{25C94F69-5204-3844-9114-F5F9913B64E5}" presName="accentRepeatNode" presStyleLbl="solidFgAcc1" presStyleIdx="1" presStyleCnt="5"/>
      <dgm:spPr/>
    </dgm:pt>
    <dgm:pt modelId="{446E93D9-600B-8F43-B836-8DD2D7BA0F72}" type="pres">
      <dgm:prSet presAssocID="{2B2A58F6-FA14-A746-AF8C-BBA016F91BF9}" presName="text_3" presStyleLbl="node1" presStyleIdx="2" presStyleCnt="5">
        <dgm:presLayoutVars>
          <dgm:bulletEnabled val="1"/>
        </dgm:presLayoutVars>
      </dgm:prSet>
      <dgm:spPr/>
    </dgm:pt>
    <dgm:pt modelId="{B12DB765-E48C-6046-B1EB-36446870C1F0}" type="pres">
      <dgm:prSet presAssocID="{2B2A58F6-FA14-A746-AF8C-BBA016F91BF9}" presName="accent_3" presStyleCnt="0"/>
      <dgm:spPr/>
    </dgm:pt>
    <dgm:pt modelId="{F596F389-1753-824D-A658-6EE7B61CB660}" type="pres">
      <dgm:prSet presAssocID="{2B2A58F6-FA14-A746-AF8C-BBA016F91BF9}" presName="accentRepeatNode" presStyleLbl="solidFgAcc1" presStyleIdx="2" presStyleCnt="5"/>
      <dgm:spPr/>
    </dgm:pt>
    <dgm:pt modelId="{18867634-B852-3848-982E-D87EBDD65611}" type="pres">
      <dgm:prSet presAssocID="{3401F6E3-E3DD-134D-A9C5-9BE33A67106B}" presName="text_4" presStyleLbl="node1" presStyleIdx="3" presStyleCnt="5">
        <dgm:presLayoutVars>
          <dgm:bulletEnabled val="1"/>
        </dgm:presLayoutVars>
      </dgm:prSet>
      <dgm:spPr/>
    </dgm:pt>
    <dgm:pt modelId="{5E54CD87-EA61-604C-B69B-F94EC9BC7322}" type="pres">
      <dgm:prSet presAssocID="{3401F6E3-E3DD-134D-A9C5-9BE33A67106B}" presName="accent_4" presStyleCnt="0"/>
      <dgm:spPr/>
    </dgm:pt>
    <dgm:pt modelId="{AC5C908B-9F1A-974C-966B-3BDE6FC711B1}" type="pres">
      <dgm:prSet presAssocID="{3401F6E3-E3DD-134D-A9C5-9BE33A67106B}" presName="accentRepeatNode" presStyleLbl="solidFgAcc1" presStyleIdx="3" presStyleCnt="5"/>
      <dgm:spPr/>
    </dgm:pt>
    <dgm:pt modelId="{AC256B2F-89BA-4A46-B990-93B337E0AF7C}" type="pres">
      <dgm:prSet presAssocID="{6202814A-41B4-E946-9485-8C5E0ABE23A4}" presName="text_5" presStyleLbl="node1" presStyleIdx="4" presStyleCnt="5">
        <dgm:presLayoutVars>
          <dgm:bulletEnabled val="1"/>
        </dgm:presLayoutVars>
      </dgm:prSet>
      <dgm:spPr/>
    </dgm:pt>
    <dgm:pt modelId="{30D089AB-92F1-CF4E-9B4A-782A4989067C}" type="pres">
      <dgm:prSet presAssocID="{6202814A-41B4-E946-9485-8C5E0ABE23A4}" presName="accent_5" presStyleCnt="0"/>
      <dgm:spPr/>
    </dgm:pt>
    <dgm:pt modelId="{B37609BA-9FD5-A245-AFEF-2F658205CA4F}" type="pres">
      <dgm:prSet presAssocID="{6202814A-41B4-E946-9485-8C5E0ABE23A4}" presName="accentRepeatNode" presStyleLbl="solidFgAcc1" presStyleIdx="4" presStyleCnt="5"/>
      <dgm:spPr/>
    </dgm:pt>
  </dgm:ptLst>
  <dgm:cxnLst>
    <dgm:cxn modelId="{4387B626-F8C1-EC41-8977-B1FF8A25718A}" type="presOf" srcId="{595F6186-F8D3-5B42-96F9-7DD55265809D}" destId="{C4742643-0C99-E44C-BF04-36F40C9F70F1}" srcOrd="0" destOrd="0" presId="urn:microsoft.com/office/officeart/2008/layout/VerticalCurvedList"/>
    <dgm:cxn modelId="{E6649151-047C-784E-A2D7-A76E60679616}" srcId="{54AAAF73-8584-2E48-8A4F-E60F09613B63}" destId="{3401F6E3-E3DD-134D-A9C5-9BE33A67106B}" srcOrd="3" destOrd="0" parTransId="{24A0DB7C-88C5-3748-A893-5151A5E466DB}" sibTransId="{7439ACA7-FB54-3F48-9346-8118C05851CD}"/>
    <dgm:cxn modelId="{AC713A7E-6A9E-FE4C-8CF3-2C3A2E228FA3}" srcId="{54AAAF73-8584-2E48-8A4F-E60F09613B63}" destId="{6202814A-41B4-E946-9485-8C5E0ABE23A4}" srcOrd="4" destOrd="0" parTransId="{A3573BB8-07D0-844D-B070-F4885F9FC133}" sibTransId="{951ABA49-E35D-1A43-BA4F-EDAB96431F2B}"/>
    <dgm:cxn modelId="{18327495-4719-B841-8998-FC5C4575569B}" type="presOf" srcId="{3401F6E3-E3DD-134D-A9C5-9BE33A67106B}" destId="{18867634-B852-3848-982E-D87EBDD65611}" srcOrd="0" destOrd="0" presId="urn:microsoft.com/office/officeart/2008/layout/VerticalCurvedList"/>
    <dgm:cxn modelId="{4DB160A3-896A-D849-A604-E9327614ED3F}" type="presOf" srcId="{E814D1B0-3184-6F4D-9700-535527BCE819}" destId="{ABF51326-9E39-A34E-8105-BC1FD5AE23B1}" srcOrd="0" destOrd="0" presId="urn:microsoft.com/office/officeart/2008/layout/VerticalCurvedList"/>
    <dgm:cxn modelId="{436E92B8-870B-F341-BE61-82589D274E36}" type="presOf" srcId="{2B2A58F6-FA14-A746-AF8C-BBA016F91BF9}" destId="{446E93D9-600B-8F43-B836-8DD2D7BA0F72}" srcOrd="0" destOrd="0" presId="urn:microsoft.com/office/officeart/2008/layout/VerticalCurvedList"/>
    <dgm:cxn modelId="{166A0ABB-43AF-714C-8C14-D6A90A1A1B87}" type="presOf" srcId="{54AAAF73-8584-2E48-8A4F-E60F09613B63}" destId="{D392ADD1-1E47-704F-AF64-13D661CB17E1}" srcOrd="0" destOrd="0" presId="urn:microsoft.com/office/officeart/2008/layout/VerticalCurvedList"/>
    <dgm:cxn modelId="{685371BB-4AED-2147-A5E3-5BFE77CCF2B4}" srcId="{54AAAF73-8584-2E48-8A4F-E60F09613B63}" destId="{25C94F69-5204-3844-9114-F5F9913B64E5}" srcOrd="1" destOrd="0" parTransId="{3D08E8C9-8711-0742-8A75-CA10234AE044}" sibTransId="{7E34899E-D46A-0541-9175-950AC6070BDE}"/>
    <dgm:cxn modelId="{6629B1BF-70A9-B84C-9A98-DAC33B923EFC}" type="presOf" srcId="{25C94F69-5204-3844-9114-F5F9913B64E5}" destId="{E78C616F-6A42-8D46-A76F-E24A3EAF0297}" srcOrd="0" destOrd="0" presId="urn:microsoft.com/office/officeart/2008/layout/VerticalCurvedList"/>
    <dgm:cxn modelId="{D998F8CC-1725-ED42-82A8-2DD2A52E7D29}" srcId="{54AAAF73-8584-2E48-8A4F-E60F09613B63}" destId="{2B2A58F6-FA14-A746-AF8C-BBA016F91BF9}" srcOrd="2" destOrd="0" parTransId="{E770455D-3224-EB49-837A-DDAD21CFFC7A}" sibTransId="{40C9676F-A043-2B4A-9CE6-FD20E1CEF29A}"/>
    <dgm:cxn modelId="{762C31E5-9062-E24A-A195-6D0DA5EF5A0B}" srcId="{54AAAF73-8584-2E48-8A4F-E60F09613B63}" destId="{E814D1B0-3184-6F4D-9700-535527BCE819}" srcOrd="0" destOrd="0" parTransId="{1864DE79-2141-8240-85C3-C2BC4960D7B7}" sibTransId="{595F6186-F8D3-5B42-96F9-7DD55265809D}"/>
    <dgm:cxn modelId="{F3234AF0-BC0B-2B45-A323-FF956E500F5B}" type="presOf" srcId="{6202814A-41B4-E946-9485-8C5E0ABE23A4}" destId="{AC256B2F-89BA-4A46-B990-93B337E0AF7C}" srcOrd="0" destOrd="0" presId="urn:microsoft.com/office/officeart/2008/layout/VerticalCurvedList"/>
    <dgm:cxn modelId="{67BC0DF8-3C72-EE49-A586-A8905E0E7D7C}" type="presParOf" srcId="{D392ADD1-1E47-704F-AF64-13D661CB17E1}" destId="{F7DA1180-0280-5B4C-8B3E-88F55A0782E9}" srcOrd="0" destOrd="0" presId="urn:microsoft.com/office/officeart/2008/layout/VerticalCurvedList"/>
    <dgm:cxn modelId="{691DD897-E9E4-464B-AABC-D7E222B5A53F}" type="presParOf" srcId="{F7DA1180-0280-5B4C-8B3E-88F55A0782E9}" destId="{80DB3BDB-15B7-5342-9719-0364EE16B1B7}" srcOrd="0" destOrd="0" presId="urn:microsoft.com/office/officeart/2008/layout/VerticalCurvedList"/>
    <dgm:cxn modelId="{45027E64-3820-A347-BD1B-F5611F3ACF6D}" type="presParOf" srcId="{80DB3BDB-15B7-5342-9719-0364EE16B1B7}" destId="{8C49B93A-1A53-7343-A437-4EECA8F60A32}" srcOrd="0" destOrd="0" presId="urn:microsoft.com/office/officeart/2008/layout/VerticalCurvedList"/>
    <dgm:cxn modelId="{40B13634-CFC2-6A4C-B55C-3CD0C6287BB2}" type="presParOf" srcId="{80DB3BDB-15B7-5342-9719-0364EE16B1B7}" destId="{C4742643-0C99-E44C-BF04-36F40C9F70F1}" srcOrd="1" destOrd="0" presId="urn:microsoft.com/office/officeart/2008/layout/VerticalCurvedList"/>
    <dgm:cxn modelId="{E6BFCC4B-9BE2-CC46-8775-E0C041755FE3}" type="presParOf" srcId="{80DB3BDB-15B7-5342-9719-0364EE16B1B7}" destId="{16A9F285-A1D5-BB48-AD5F-0DC4FA44E1C3}" srcOrd="2" destOrd="0" presId="urn:microsoft.com/office/officeart/2008/layout/VerticalCurvedList"/>
    <dgm:cxn modelId="{B1D2326A-C011-CA43-8E4B-27FFD32CBA55}" type="presParOf" srcId="{80DB3BDB-15B7-5342-9719-0364EE16B1B7}" destId="{6CCB8C7C-83AA-C144-A65E-ED7EF3D105DC}" srcOrd="3" destOrd="0" presId="urn:microsoft.com/office/officeart/2008/layout/VerticalCurvedList"/>
    <dgm:cxn modelId="{90DEFE9B-16B9-BF4F-9D71-97697F7DD2C7}" type="presParOf" srcId="{F7DA1180-0280-5B4C-8B3E-88F55A0782E9}" destId="{ABF51326-9E39-A34E-8105-BC1FD5AE23B1}" srcOrd="1" destOrd="0" presId="urn:microsoft.com/office/officeart/2008/layout/VerticalCurvedList"/>
    <dgm:cxn modelId="{98E7A7C5-3F44-7143-A68D-115D413AB0CC}" type="presParOf" srcId="{F7DA1180-0280-5B4C-8B3E-88F55A0782E9}" destId="{9AD88363-7F2C-AF4E-AA5D-E2ADFD088E64}" srcOrd="2" destOrd="0" presId="urn:microsoft.com/office/officeart/2008/layout/VerticalCurvedList"/>
    <dgm:cxn modelId="{0B3FFC84-33DB-6A4E-AD74-AE53D25C52EB}" type="presParOf" srcId="{9AD88363-7F2C-AF4E-AA5D-E2ADFD088E64}" destId="{CCB845B2-FF8B-C144-B102-AD41E30367C2}" srcOrd="0" destOrd="0" presId="urn:microsoft.com/office/officeart/2008/layout/VerticalCurvedList"/>
    <dgm:cxn modelId="{B5824F05-0F2B-2546-8AD8-7423F637C104}" type="presParOf" srcId="{F7DA1180-0280-5B4C-8B3E-88F55A0782E9}" destId="{E78C616F-6A42-8D46-A76F-E24A3EAF0297}" srcOrd="3" destOrd="0" presId="urn:microsoft.com/office/officeart/2008/layout/VerticalCurvedList"/>
    <dgm:cxn modelId="{7B3B7318-F3A5-074A-8AFD-F8A86DFB4FB6}" type="presParOf" srcId="{F7DA1180-0280-5B4C-8B3E-88F55A0782E9}" destId="{03E1CC02-D403-EC49-95D0-EFA03E423C31}" srcOrd="4" destOrd="0" presId="urn:microsoft.com/office/officeart/2008/layout/VerticalCurvedList"/>
    <dgm:cxn modelId="{EB156253-CF4C-AD4D-BA50-4C2941DEE6AC}" type="presParOf" srcId="{03E1CC02-D403-EC49-95D0-EFA03E423C31}" destId="{0CD6A9AD-552A-3B4F-B01D-F271A7840080}" srcOrd="0" destOrd="0" presId="urn:microsoft.com/office/officeart/2008/layout/VerticalCurvedList"/>
    <dgm:cxn modelId="{5E9C9B8D-9D13-6242-8679-6F8B6F258B75}" type="presParOf" srcId="{F7DA1180-0280-5B4C-8B3E-88F55A0782E9}" destId="{446E93D9-600B-8F43-B836-8DD2D7BA0F72}" srcOrd="5" destOrd="0" presId="urn:microsoft.com/office/officeart/2008/layout/VerticalCurvedList"/>
    <dgm:cxn modelId="{23DEFCEB-2A9D-1542-A7BF-AD1E958FB44E}" type="presParOf" srcId="{F7DA1180-0280-5B4C-8B3E-88F55A0782E9}" destId="{B12DB765-E48C-6046-B1EB-36446870C1F0}" srcOrd="6" destOrd="0" presId="urn:microsoft.com/office/officeart/2008/layout/VerticalCurvedList"/>
    <dgm:cxn modelId="{CA468A6F-8324-B946-B66E-8A93F4F07EBA}" type="presParOf" srcId="{B12DB765-E48C-6046-B1EB-36446870C1F0}" destId="{F596F389-1753-824D-A658-6EE7B61CB660}" srcOrd="0" destOrd="0" presId="urn:microsoft.com/office/officeart/2008/layout/VerticalCurvedList"/>
    <dgm:cxn modelId="{4E2F669A-1C8A-4444-AA2E-AC6F26CF7B64}" type="presParOf" srcId="{F7DA1180-0280-5B4C-8B3E-88F55A0782E9}" destId="{18867634-B852-3848-982E-D87EBDD65611}" srcOrd="7" destOrd="0" presId="urn:microsoft.com/office/officeart/2008/layout/VerticalCurvedList"/>
    <dgm:cxn modelId="{195D5FEA-A308-2B46-ABC9-D4A25E4D901B}" type="presParOf" srcId="{F7DA1180-0280-5B4C-8B3E-88F55A0782E9}" destId="{5E54CD87-EA61-604C-B69B-F94EC9BC7322}" srcOrd="8" destOrd="0" presId="urn:microsoft.com/office/officeart/2008/layout/VerticalCurvedList"/>
    <dgm:cxn modelId="{DB15B398-2314-6A4A-8030-B5E8EA1DE51A}" type="presParOf" srcId="{5E54CD87-EA61-604C-B69B-F94EC9BC7322}" destId="{AC5C908B-9F1A-974C-966B-3BDE6FC711B1}" srcOrd="0" destOrd="0" presId="urn:microsoft.com/office/officeart/2008/layout/VerticalCurvedList"/>
    <dgm:cxn modelId="{8712E0D8-DE38-EE40-BE9F-4E6775766314}" type="presParOf" srcId="{F7DA1180-0280-5B4C-8B3E-88F55A0782E9}" destId="{AC256B2F-89BA-4A46-B990-93B337E0AF7C}" srcOrd="9" destOrd="0" presId="urn:microsoft.com/office/officeart/2008/layout/VerticalCurvedList"/>
    <dgm:cxn modelId="{4B2E6190-19A1-E141-8CB3-8606D5C4763D}" type="presParOf" srcId="{F7DA1180-0280-5B4C-8B3E-88F55A0782E9}" destId="{30D089AB-92F1-CF4E-9B4A-782A4989067C}" srcOrd="10" destOrd="0" presId="urn:microsoft.com/office/officeart/2008/layout/VerticalCurvedList"/>
    <dgm:cxn modelId="{F430EC99-F521-6B43-813A-90CE6BF9090C}" type="presParOf" srcId="{30D089AB-92F1-CF4E-9B4A-782A4989067C}" destId="{B37609BA-9FD5-A245-AFEF-2F658205CA4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42643-0C99-E44C-BF04-36F40C9F70F1}">
      <dsp:nvSpPr>
        <dsp:cNvPr id="0" name=""/>
        <dsp:cNvSpPr/>
      </dsp:nvSpPr>
      <dsp:spPr>
        <a:xfrm>
          <a:off x="-5599458" y="-857213"/>
          <a:ext cx="6666829" cy="6666829"/>
        </a:xfrm>
        <a:prstGeom prst="blockArc">
          <a:avLst>
            <a:gd name="adj1" fmla="val 18900000"/>
            <a:gd name="adj2" fmla="val 2700000"/>
            <a:gd name="adj3" fmla="val 324"/>
          </a:avLst>
        </a:prstGeom>
        <a:noFill/>
        <a:ln w="190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F51326-9E39-A34E-8105-BC1FD5AE23B1}">
      <dsp:nvSpPr>
        <dsp:cNvPr id="0" name=""/>
        <dsp:cNvSpPr/>
      </dsp:nvSpPr>
      <dsp:spPr>
        <a:xfrm>
          <a:off x="466632" y="309426"/>
          <a:ext cx="7490549" cy="61924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shade val="80000"/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152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Powitanie</a:t>
          </a:r>
          <a:r>
            <a:rPr lang="en-US" sz="2000" kern="1200" dirty="0"/>
            <a:t>, o </a:t>
          </a:r>
          <a:r>
            <a:rPr lang="en-US" sz="2000" kern="1200" dirty="0" err="1"/>
            <a:t>mnie</a:t>
          </a:r>
          <a:r>
            <a:rPr lang="en-US" sz="2000" kern="1200" dirty="0"/>
            <a:t>, SAP Gliwice</a:t>
          </a:r>
          <a:endParaRPr lang="en-US" sz="2000" b="1" kern="1200" dirty="0"/>
        </a:p>
      </dsp:txBody>
      <dsp:txXfrm>
        <a:off x="466632" y="309426"/>
        <a:ext cx="7490549" cy="619248"/>
      </dsp:txXfrm>
    </dsp:sp>
    <dsp:sp modelId="{CCB845B2-FF8B-C144-B102-AD41E30367C2}">
      <dsp:nvSpPr>
        <dsp:cNvPr id="0" name=""/>
        <dsp:cNvSpPr/>
      </dsp:nvSpPr>
      <dsp:spPr>
        <a:xfrm>
          <a:off x="79601" y="232020"/>
          <a:ext cx="774060" cy="7740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8C616F-6A42-8D46-A76F-E24A3EAF0297}">
      <dsp:nvSpPr>
        <dsp:cNvPr id="0" name=""/>
        <dsp:cNvSpPr/>
      </dsp:nvSpPr>
      <dsp:spPr>
        <a:xfrm>
          <a:off x="910367" y="1238001"/>
          <a:ext cx="7046814" cy="619248"/>
        </a:xfrm>
        <a:prstGeom prst="rect">
          <a:avLst/>
        </a:prstGeom>
        <a:solidFill>
          <a:schemeClr val="accent1">
            <a:shade val="80000"/>
            <a:hueOff val="-148414"/>
            <a:satOff val="-4451"/>
            <a:lumOff val="863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shade val="80000"/>
              <a:hueOff val="-148414"/>
              <a:satOff val="-4451"/>
              <a:lumOff val="863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152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Efektywne</a:t>
          </a:r>
          <a:r>
            <a:rPr lang="en-US" sz="2000" kern="1200" dirty="0"/>
            <a:t> </a:t>
          </a:r>
          <a:r>
            <a:rPr lang="en-US" sz="2000" kern="1200" dirty="0" err="1"/>
            <a:t>środowisko</a:t>
          </a:r>
          <a:r>
            <a:rPr lang="en-US" sz="2000" kern="1200" dirty="0"/>
            <a:t> </a:t>
          </a:r>
          <a:r>
            <a:rPr lang="en-US" sz="2000" kern="1200" dirty="0" err="1"/>
            <a:t>pracy</a:t>
          </a:r>
          <a:endParaRPr lang="en-US" sz="2000" kern="1200" dirty="0"/>
        </a:p>
      </dsp:txBody>
      <dsp:txXfrm>
        <a:off x="910367" y="1238001"/>
        <a:ext cx="7046814" cy="619248"/>
      </dsp:txXfrm>
    </dsp:sp>
    <dsp:sp modelId="{0CD6A9AD-552A-3B4F-B01D-F271A7840080}">
      <dsp:nvSpPr>
        <dsp:cNvPr id="0" name=""/>
        <dsp:cNvSpPr/>
      </dsp:nvSpPr>
      <dsp:spPr>
        <a:xfrm>
          <a:off x="523337" y="1160595"/>
          <a:ext cx="774060" cy="7740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-148414"/>
              <a:satOff val="-4451"/>
              <a:lumOff val="863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6E93D9-600B-8F43-B836-8DD2D7BA0F72}">
      <dsp:nvSpPr>
        <dsp:cNvPr id="0" name=""/>
        <dsp:cNvSpPr/>
      </dsp:nvSpPr>
      <dsp:spPr>
        <a:xfrm>
          <a:off x="1046558" y="2166577"/>
          <a:ext cx="6910623" cy="619248"/>
        </a:xfrm>
        <a:prstGeom prst="rect">
          <a:avLst/>
        </a:prstGeom>
        <a:solidFill>
          <a:schemeClr val="accent1">
            <a:shade val="80000"/>
            <a:hueOff val="-296828"/>
            <a:satOff val="-8903"/>
            <a:lumOff val="1726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shade val="80000"/>
              <a:hueOff val="-296828"/>
              <a:satOff val="-8903"/>
              <a:lumOff val="1726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152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Krótko</a:t>
          </a:r>
          <a:r>
            <a:rPr lang="en-US" sz="2000" kern="1200" dirty="0"/>
            <a:t> o </a:t>
          </a:r>
          <a:r>
            <a:rPr lang="en-US" sz="2000" kern="1200" dirty="0" err="1"/>
            <a:t>historii</a:t>
          </a:r>
          <a:endParaRPr lang="en-US" sz="2000" kern="1200" dirty="0"/>
        </a:p>
      </dsp:txBody>
      <dsp:txXfrm>
        <a:off x="1046558" y="2166577"/>
        <a:ext cx="6910623" cy="619248"/>
      </dsp:txXfrm>
    </dsp:sp>
    <dsp:sp modelId="{F596F389-1753-824D-A658-6EE7B61CB660}">
      <dsp:nvSpPr>
        <dsp:cNvPr id="0" name=""/>
        <dsp:cNvSpPr/>
      </dsp:nvSpPr>
      <dsp:spPr>
        <a:xfrm>
          <a:off x="659528" y="2089171"/>
          <a:ext cx="774060" cy="7740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-296828"/>
              <a:satOff val="-8903"/>
              <a:lumOff val="1726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867634-B852-3848-982E-D87EBDD65611}">
      <dsp:nvSpPr>
        <dsp:cNvPr id="0" name=""/>
        <dsp:cNvSpPr/>
      </dsp:nvSpPr>
      <dsp:spPr>
        <a:xfrm>
          <a:off x="910367" y="3095152"/>
          <a:ext cx="7046814" cy="619248"/>
        </a:xfrm>
        <a:prstGeom prst="rect">
          <a:avLst/>
        </a:prstGeom>
        <a:solidFill>
          <a:schemeClr val="accent1">
            <a:shade val="80000"/>
            <a:hueOff val="-445243"/>
            <a:satOff val="-13354"/>
            <a:lumOff val="2589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shade val="80000"/>
              <a:hueOff val="-445243"/>
              <a:satOff val="-13354"/>
              <a:lumOff val="25891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152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Parę</a:t>
          </a:r>
          <a:r>
            <a:rPr lang="en-US" sz="2000" kern="1200" dirty="0"/>
            <a:t> </a:t>
          </a:r>
          <a:r>
            <a:rPr lang="en-US" sz="2000" kern="1200" dirty="0" err="1"/>
            <a:t>przydatnych</a:t>
          </a:r>
          <a:r>
            <a:rPr lang="en-US" sz="2000" kern="1200" dirty="0"/>
            <a:t> </a:t>
          </a:r>
          <a:r>
            <a:rPr lang="en-US" sz="2000" kern="1200" dirty="0" err="1"/>
            <a:t>drobiazgów</a:t>
          </a:r>
          <a:endParaRPr lang="en-US" sz="2000" kern="1200" dirty="0"/>
        </a:p>
      </dsp:txBody>
      <dsp:txXfrm>
        <a:off x="910367" y="3095152"/>
        <a:ext cx="7046814" cy="619248"/>
      </dsp:txXfrm>
    </dsp:sp>
    <dsp:sp modelId="{AC5C908B-9F1A-974C-966B-3BDE6FC711B1}">
      <dsp:nvSpPr>
        <dsp:cNvPr id="0" name=""/>
        <dsp:cNvSpPr/>
      </dsp:nvSpPr>
      <dsp:spPr>
        <a:xfrm>
          <a:off x="523337" y="3017746"/>
          <a:ext cx="774060" cy="7740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-445243"/>
              <a:satOff val="-13354"/>
              <a:lumOff val="25891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256B2F-89BA-4A46-B990-93B337E0AF7C}">
      <dsp:nvSpPr>
        <dsp:cNvPr id="0" name=""/>
        <dsp:cNvSpPr/>
      </dsp:nvSpPr>
      <dsp:spPr>
        <a:xfrm>
          <a:off x="466632" y="4023728"/>
          <a:ext cx="7490549" cy="619248"/>
        </a:xfrm>
        <a:prstGeom prst="rect">
          <a:avLst/>
        </a:prstGeom>
        <a:solidFill>
          <a:schemeClr val="accent1">
            <a:shade val="80000"/>
            <a:hueOff val="-593657"/>
            <a:satOff val="-17806"/>
            <a:lumOff val="3452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accent1">
              <a:shade val="80000"/>
              <a:hueOff val="-593657"/>
              <a:satOff val="-17806"/>
              <a:lumOff val="34521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152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Pytania</a:t>
          </a:r>
          <a:r>
            <a:rPr lang="en-US" sz="2000" kern="1200" dirty="0"/>
            <a:t>, </a:t>
          </a:r>
          <a:r>
            <a:rPr lang="en-US" sz="2000" kern="1200" dirty="0" err="1"/>
            <a:t>ankieta</a:t>
          </a:r>
          <a:r>
            <a:rPr lang="en-US" sz="2000" kern="1200" dirty="0"/>
            <a:t>, </a:t>
          </a:r>
          <a:r>
            <a:rPr lang="en-US" sz="2000" kern="1200" dirty="0" err="1"/>
            <a:t>nagrody</a:t>
          </a:r>
          <a:endParaRPr lang="en-US" sz="2000" kern="1200" dirty="0"/>
        </a:p>
      </dsp:txBody>
      <dsp:txXfrm>
        <a:off x="466632" y="4023728"/>
        <a:ext cx="7490549" cy="619248"/>
      </dsp:txXfrm>
    </dsp:sp>
    <dsp:sp modelId="{B37609BA-9FD5-A245-AFEF-2F658205CA4F}">
      <dsp:nvSpPr>
        <dsp:cNvPr id="0" name=""/>
        <dsp:cNvSpPr/>
      </dsp:nvSpPr>
      <dsp:spPr>
        <a:xfrm>
          <a:off x="79601" y="3946322"/>
          <a:ext cx="774060" cy="7740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-593657"/>
              <a:satOff val="-17806"/>
              <a:lumOff val="34521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30.05.18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>
                <a:solidFill>
                  <a:srgbClr val="FFC000"/>
                </a:solidFill>
              </a:rPr>
              <a:t>Dostosuj agendę. - ważniejsze dla wydarzeń w naszym biurze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3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Fakt</a:t>
            </a:r>
            <a:r>
              <a:rPr lang="en-US"/>
              <a:t> </a:t>
            </a:r>
            <a:r>
              <a:rPr lang="en-US" err="1"/>
              <a:t>ze</a:t>
            </a:r>
            <a:r>
              <a:rPr lang="en-US"/>
              <a:t> </a:t>
            </a:r>
            <a:r>
              <a:rPr lang="en-US" err="1"/>
              <a:t>jesteśmy</a:t>
            </a:r>
            <a:r>
              <a:rPr lang="en-US" baseline="0"/>
              <a:t> </a:t>
            </a:r>
            <a:r>
              <a:rPr lang="en-US" baseline="0" err="1"/>
              <a:t>labsem</a:t>
            </a:r>
            <a:endParaRPr lang="en-US" baseline="0"/>
          </a:p>
          <a:p>
            <a:pPr marL="171450" indent="-171450">
              <a:buFont typeface="Arial" charset="0"/>
              <a:buChar char="•"/>
            </a:pPr>
            <a:r>
              <a:rPr lang="en-US" baseline="0" err="1"/>
              <a:t>Nowe</a:t>
            </a:r>
            <a:r>
              <a:rPr lang="en-US" baseline="0"/>
              <a:t> </a:t>
            </a:r>
            <a:r>
              <a:rPr lang="en-US" baseline="0" err="1"/>
              <a:t>technologie</a:t>
            </a:r>
            <a:endParaRPr lang="en-US" baseline="0"/>
          </a:p>
          <a:p>
            <a:pPr marL="171450" indent="-171450">
              <a:buFont typeface="Arial" charset="0"/>
              <a:buChar char="•"/>
            </a:pPr>
            <a:r>
              <a:rPr lang="en-US" baseline="0" err="1"/>
              <a:t>Podążanie</a:t>
            </a:r>
            <a:r>
              <a:rPr lang="en-US" baseline="0"/>
              <a:t> </a:t>
            </a:r>
            <a:r>
              <a:rPr lang="en-US" baseline="0" err="1"/>
              <a:t>za</a:t>
            </a:r>
            <a:r>
              <a:rPr lang="en-US" baseline="0"/>
              <a:t> </a:t>
            </a:r>
            <a:r>
              <a:rPr lang="en-US" baseline="0" err="1"/>
              <a:t>trendami</a:t>
            </a:r>
            <a:endParaRPr lang="en-US" baseline="0"/>
          </a:p>
          <a:p>
            <a:pPr marL="171450" indent="-171450">
              <a:buFont typeface="Arial" charset="0"/>
              <a:buChar char="•"/>
            </a:pPr>
            <a:r>
              <a:rPr lang="pl-PL" baseline="0"/>
              <a:t>Firma produktowa</a:t>
            </a:r>
            <a:endParaRPr lang="en-US" baseline="0">
              <a:cs typeface="Calibri"/>
            </a:endParaRPr>
          </a:p>
          <a:p>
            <a:r>
              <a:rPr lang="pl-PL"/>
              <a:t>350 pracowników - biuro inżynierskie, 80% to programiści</a:t>
            </a:r>
            <a:endParaRPr lang="en-US"/>
          </a:p>
          <a:p>
            <a:endParaRPr lang="pl-PL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33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>
                <a:solidFill>
                  <a:srgbClr val="FFC000"/>
                </a:solidFill>
              </a:rPr>
              <a:t>Przesuń ramkę na odpowiednie wydarzenie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06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 err="1"/>
              <a:t>Płatny</a:t>
            </a:r>
            <a:r>
              <a:rPr lang="en-US"/>
              <a:t> </a:t>
            </a:r>
            <a:r>
              <a:rPr lang="en-US" err="1"/>
              <a:t>Staż</a:t>
            </a:r>
            <a:r>
              <a:rPr lang="en-US"/>
              <a:t> – </a:t>
            </a:r>
            <a:r>
              <a:rPr lang="en-US" err="1"/>
              <a:t>lipiec</a:t>
            </a:r>
            <a:r>
              <a:rPr lang="en-US"/>
              <a:t> - </a:t>
            </a:r>
            <a:r>
              <a:rPr lang="en-US" err="1"/>
              <a:t>wrzesień</a:t>
            </a:r>
            <a:r>
              <a:rPr lang="en-US"/>
              <a:t>:</a:t>
            </a:r>
          </a:p>
          <a:p>
            <a:endParaRPr lang="en-US"/>
          </a:p>
          <a:p>
            <a:r>
              <a:rPr lang="en-US"/>
              <a:t>D-shop</a:t>
            </a:r>
          </a:p>
          <a:p>
            <a:r>
              <a:rPr lang="en-US" err="1"/>
              <a:t>RaspberryPi</a:t>
            </a:r>
            <a:endParaRPr lang="en-US"/>
          </a:p>
          <a:p>
            <a:r>
              <a:rPr lang="en-US"/>
              <a:t>Arduino</a:t>
            </a:r>
          </a:p>
          <a:p>
            <a:r>
              <a:rPr lang="en-US" err="1"/>
              <a:t>Espruino</a:t>
            </a:r>
            <a:endParaRPr lang="en-US"/>
          </a:p>
          <a:p>
            <a:r>
              <a:rPr lang="en-US" err="1"/>
              <a:t>Drukarka</a:t>
            </a:r>
            <a:r>
              <a:rPr lang="en-US"/>
              <a:t> 3D</a:t>
            </a:r>
          </a:p>
          <a:p>
            <a:r>
              <a:rPr lang="en-US"/>
              <a:t>Platformy </a:t>
            </a:r>
            <a:r>
              <a:rPr lang="en-US" err="1"/>
              <a:t>jezdne</a:t>
            </a:r>
            <a:r>
              <a:rPr lang="en-US"/>
              <a:t> do </a:t>
            </a:r>
            <a:r>
              <a:rPr lang="en-US" err="1"/>
              <a:t>Raspberry</a:t>
            </a:r>
            <a:r>
              <a:rPr lang="en-US" baseline="0" err="1"/>
              <a:t>PI</a:t>
            </a:r>
            <a:endParaRPr lang="en-US"/>
          </a:p>
          <a:p>
            <a:r>
              <a:rPr lang="en-US" err="1"/>
              <a:t>Sprzęt</a:t>
            </a:r>
            <a:r>
              <a:rPr lang="en-US"/>
              <a:t>:</a:t>
            </a:r>
            <a:r>
              <a:rPr lang="en-US" baseline="0"/>
              <a:t> </a:t>
            </a:r>
            <a:r>
              <a:rPr lang="en-US" baseline="0" err="1"/>
              <a:t>lutownica</a:t>
            </a:r>
            <a:r>
              <a:rPr lang="en-US" baseline="0"/>
              <a:t>, </a:t>
            </a:r>
            <a:r>
              <a:rPr lang="en-US" baseline="0" err="1"/>
              <a:t>oscyloskop</a:t>
            </a:r>
            <a:endParaRPr lang="en-US" baseline="0"/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0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2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52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224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© 2016 SAP SE or an SAP affiliate company. All rights reserved.</a:t>
            </a:r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1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2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3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rgbClr val="999999"/>
                </a:solidFill>
              </a:rPr>
              <a:t>© 2016 SAP SE </a:t>
            </a:r>
            <a:r>
              <a:rPr lang="de-DE" sz="800" err="1">
                <a:solidFill>
                  <a:srgbClr val="999999"/>
                </a:solidFill>
              </a:rPr>
              <a:t>or</a:t>
            </a:r>
            <a:r>
              <a:rPr lang="de-DE" sz="800">
                <a:solidFill>
                  <a:srgbClr val="999999"/>
                </a:solidFill>
              </a:rPr>
              <a:t> an SAP </a:t>
            </a:r>
            <a:r>
              <a:rPr lang="de-DE" sz="800" err="1">
                <a:solidFill>
                  <a:srgbClr val="999999"/>
                </a:solidFill>
              </a:rPr>
              <a:t>affiliate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company</a:t>
            </a:r>
            <a:r>
              <a:rPr lang="de-DE" sz="800">
                <a:solidFill>
                  <a:srgbClr val="999999"/>
                </a:solidFill>
              </a:rPr>
              <a:t>. All </a:t>
            </a:r>
            <a:r>
              <a:rPr lang="de-DE" sz="800" err="1">
                <a:solidFill>
                  <a:srgbClr val="999999"/>
                </a:solidFill>
              </a:rPr>
              <a:t>rights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reserved</a:t>
            </a:r>
            <a:r>
              <a:rPr lang="de-DE" sz="80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1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2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3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4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rgbClr val="999999"/>
                </a:solidFill>
              </a:rPr>
              <a:t>© 2016 SAP SE </a:t>
            </a:r>
            <a:r>
              <a:rPr lang="de-DE" sz="800" err="1">
                <a:solidFill>
                  <a:srgbClr val="999999"/>
                </a:solidFill>
              </a:rPr>
              <a:t>or</a:t>
            </a:r>
            <a:r>
              <a:rPr lang="de-DE" sz="800">
                <a:solidFill>
                  <a:srgbClr val="999999"/>
                </a:solidFill>
              </a:rPr>
              <a:t> an SAP </a:t>
            </a:r>
            <a:r>
              <a:rPr lang="de-DE" sz="800" err="1">
                <a:solidFill>
                  <a:srgbClr val="999999"/>
                </a:solidFill>
              </a:rPr>
              <a:t>affiliate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company</a:t>
            </a:r>
            <a:r>
              <a:rPr lang="de-DE" sz="800">
                <a:solidFill>
                  <a:srgbClr val="999999"/>
                </a:solidFill>
              </a:rPr>
              <a:t>. All </a:t>
            </a:r>
            <a:r>
              <a:rPr lang="de-DE" sz="800" err="1">
                <a:solidFill>
                  <a:srgbClr val="999999"/>
                </a:solidFill>
              </a:rPr>
              <a:t>rights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reserved</a:t>
            </a:r>
            <a:r>
              <a:rPr lang="de-DE" sz="80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/>
              <a:t>© 2016 SAP SE or an SAP affiliate company. All rights reserved.</a:t>
            </a:r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rgbClr val="999999"/>
                </a:solidFill>
              </a:rPr>
              <a:t>© 2016 SAP SE </a:t>
            </a:r>
            <a:r>
              <a:rPr lang="de-DE" sz="800" err="1">
                <a:solidFill>
                  <a:srgbClr val="999999"/>
                </a:solidFill>
              </a:rPr>
              <a:t>or</a:t>
            </a:r>
            <a:r>
              <a:rPr lang="de-DE" sz="800">
                <a:solidFill>
                  <a:srgbClr val="999999"/>
                </a:solidFill>
              </a:rPr>
              <a:t> an SAP </a:t>
            </a:r>
            <a:r>
              <a:rPr lang="de-DE" sz="800" err="1">
                <a:solidFill>
                  <a:srgbClr val="999999"/>
                </a:solidFill>
              </a:rPr>
              <a:t>affiliate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company</a:t>
            </a:r>
            <a:r>
              <a:rPr lang="de-DE" sz="800">
                <a:solidFill>
                  <a:srgbClr val="999999"/>
                </a:solidFill>
              </a:rPr>
              <a:t>. All </a:t>
            </a:r>
            <a:r>
              <a:rPr lang="de-DE" sz="800" err="1">
                <a:solidFill>
                  <a:srgbClr val="999999"/>
                </a:solidFill>
              </a:rPr>
              <a:t>rights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reserved</a:t>
            </a:r>
            <a:r>
              <a:rPr lang="de-DE" sz="80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rgbClr val="999999"/>
                </a:solidFill>
              </a:rPr>
              <a:t>© 2016 SAP SE </a:t>
            </a:r>
            <a:r>
              <a:rPr lang="de-DE" sz="800" err="1">
                <a:solidFill>
                  <a:srgbClr val="999999"/>
                </a:solidFill>
              </a:rPr>
              <a:t>or</a:t>
            </a:r>
            <a:r>
              <a:rPr lang="de-DE" sz="800">
                <a:solidFill>
                  <a:srgbClr val="999999"/>
                </a:solidFill>
              </a:rPr>
              <a:t> an SAP </a:t>
            </a:r>
            <a:r>
              <a:rPr lang="de-DE" sz="800" err="1">
                <a:solidFill>
                  <a:srgbClr val="999999"/>
                </a:solidFill>
              </a:rPr>
              <a:t>affiliate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company</a:t>
            </a:r>
            <a:r>
              <a:rPr lang="de-DE" sz="800">
                <a:solidFill>
                  <a:srgbClr val="999999"/>
                </a:solidFill>
              </a:rPr>
              <a:t>. All </a:t>
            </a:r>
            <a:r>
              <a:rPr lang="de-DE" sz="800" err="1">
                <a:solidFill>
                  <a:srgbClr val="999999"/>
                </a:solidFill>
              </a:rPr>
              <a:t>rights</a:t>
            </a:r>
            <a:r>
              <a:rPr lang="de-DE" sz="800">
                <a:solidFill>
                  <a:srgbClr val="999999"/>
                </a:solidFill>
              </a:rPr>
              <a:t> </a:t>
            </a:r>
            <a:r>
              <a:rPr lang="de-DE" sz="800" err="1">
                <a:solidFill>
                  <a:srgbClr val="999999"/>
                </a:solidFill>
              </a:rPr>
              <a:t>reserved</a:t>
            </a:r>
            <a:r>
              <a:rPr lang="de-DE" sz="80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</a:t>
            </a:r>
            <a:br>
              <a:rPr lang="en-US" sz="4000"/>
            </a:br>
            <a:r>
              <a:rPr lang="en-US" sz="4000"/>
              <a:t>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accent2"/>
                </a:solidFill>
              </a:rPr>
              <a:t>© 2016 SAP SE </a:t>
            </a:r>
            <a:r>
              <a:rPr lang="de-DE" sz="800" err="1">
                <a:solidFill>
                  <a:schemeClr val="accent2"/>
                </a:solidFill>
              </a:rPr>
              <a:t>or</a:t>
            </a:r>
            <a:r>
              <a:rPr lang="de-DE" sz="800">
                <a:solidFill>
                  <a:schemeClr val="accent2"/>
                </a:solidFill>
              </a:rPr>
              <a:t> an SAP </a:t>
            </a:r>
            <a:r>
              <a:rPr lang="de-DE" sz="800" err="1">
                <a:solidFill>
                  <a:schemeClr val="accent2"/>
                </a:solidFill>
              </a:rPr>
              <a:t>affiliate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company</a:t>
            </a:r>
            <a:r>
              <a:rPr lang="de-DE" sz="800">
                <a:solidFill>
                  <a:schemeClr val="accent2"/>
                </a:solidFill>
              </a:rPr>
              <a:t>. All </a:t>
            </a:r>
            <a:r>
              <a:rPr lang="de-DE" sz="800" err="1">
                <a:solidFill>
                  <a:schemeClr val="accent2"/>
                </a:solidFill>
              </a:rPr>
              <a:t>rights</a:t>
            </a:r>
            <a:r>
              <a:rPr lang="de-DE" sz="800">
                <a:solidFill>
                  <a:schemeClr val="accent2"/>
                </a:solidFill>
              </a:rPr>
              <a:t> </a:t>
            </a:r>
            <a:r>
              <a:rPr lang="de-DE" sz="800" err="1">
                <a:solidFill>
                  <a:schemeClr val="accent2"/>
                </a:solidFill>
              </a:rPr>
              <a:t>reserved</a:t>
            </a:r>
            <a:r>
              <a:rPr lang="de-DE" sz="80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5.jp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microsoft.com/office/2007/relationships/hdphoto" Target="../media/hdphoto1.wdp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2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  <p:sldLayoutId id="2147483895" r:id="rId10"/>
    <p:sldLayoutId id="2147483896" r:id="rId11"/>
    <p:sldLayoutId id="2147483894" r:id="rId12"/>
    <p:sldLayoutId id="2147483877" r:id="rId13"/>
    <p:sldLayoutId id="2147483766" r:id="rId14"/>
    <p:sldLayoutId id="2147483797" r:id="rId15"/>
    <p:sldLayoutId id="2147483776" r:id="rId16"/>
    <p:sldLayoutId id="2147483764" r:id="rId1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1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tiff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43" y="1221132"/>
            <a:ext cx="6738491" cy="4476283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54" y="5773553"/>
            <a:ext cx="3577246" cy="89431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A68EE5E-7963-F246-950A-D79A716C9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844" y="233748"/>
            <a:ext cx="7907865" cy="74987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en-US" sz="4000" b="1" dirty="0">
                <a:solidFill>
                  <a:srgbClr val="FFFFFF"/>
                </a:solidFill>
                <a:latin typeface="Helvetica"/>
                <a:ea typeface="ヒラギノ角ゴ ProN W6"/>
                <a:cs typeface="Helvetica"/>
              </a:rPr>
              <a:t>Ghost in the Shell</a:t>
            </a:r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bash</a:t>
            </a:r>
            <a:r>
              <a:rPr lang="pl-PL" dirty="0"/>
              <a:t> i co dalej?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Największy problem: edycja linii poleceń</a:t>
            </a:r>
          </a:p>
          <a:p>
            <a:r>
              <a:rPr lang="pl-PL" dirty="0"/>
              <a:t>Rozwiązanie?</a:t>
            </a:r>
          </a:p>
          <a:p>
            <a:endParaRPr lang="pl-PL" i="1" dirty="0"/>
          </a:p>
          <a:p>
            <a:pPr marL="342900" indent="-342900">
              <a:buFontTx/>
              <a:buChar char="-"/>
            </a:pPr>
            <a:r>
              <a:rPr lang="pl-PL" dirty="0"/>
              <a:t>Unikać edycji w linii poleceń? Pisać skrypty?</a:t>
            </a:r>
          </a:p>
          <a:p>
            <a:pPr marL="342900" indent="-342900">
              <a:buFontTx/>
              <a:buChar char="-"/>
            </a:pPr>
            <a:r>
              <a:rPr lang="pl-PL" dirty="0" err="1"/>
              <a:t>bash</a:t>
            </a:r>
            <a:r>
              <a:rPr lang="pl-PL" dirty="0"/>
              <a:t> + edytor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660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bash</a:t>
            </a:r>
            <a:r>
              <a:rPr lang="pl-PL" dirty="0"/>
              <a:t> + edytor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95" y="1210298"/>
            <a:ext cx="11647524" cy="106263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pl-PL" dirty="0"/>
              <a:t>Domyślny skrót to…</a:t>
            </a:r>
          </a:p>
          <a:p>
            <a:pPr marL="342900" indent="-342900">
              <a:buFontTx/>
              <a:buChar char="-"/>
            </a:pPr>
            <a:r>
              <a:rPr lang="pl-PL" i="1" dirty="0" err="1"/>
              <a:t>ctrl+x</a:t>
            </a:r>
            <a:r>
              <a:rPr lang="pl-PL" i="1" dirty="0"/>
              <a:t>, </a:t>
            </a:r>
            <a:r>
              <a:rPr lang="pl-PL" i="1" dirty="0" err="1"/>
              <a:t>ctrl+e</a:t>
            </a:r>
            <a:endParaRPr lang="pl-PL" dirty="0"/>
          </a:p>
          <a:p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83CE8-D435-6F47-BECC-3B5570418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20" y="2468640"/>
            <a:ext cx="5904049" cy="395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4BC3B6-1D04-0447-B446-3833C293C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12"/>
          <a:stretch/>
        </p:blipFill>
        <p:spPr>
          <a:xfrm>
            <a:off x="6931297" y="949281"/>
            <a:ext cx="4655457" cy="5595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bash</a:t>
            </a:r>
            <a:r>
              <a:rPr lang="pl-PL" dirty="0"/>
              <a:t> + edytor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95" y="1210298"/>
            <a:ext cx="6847099" cy="4836291"/>
          </a:xfrm>
        </p:spPr>
        <p:txBody>
          <a:bodyPr/>
          <a:lstStyle/>
          <a:p>
            <a:r>
              <a:rPr lang="pl-PL" dirty="0"/>
              <a:t>  Dwa tryby: </a:t>
            </a:r>
            <a:r>
              <a:rPr lang="pl-PL" dirty="0" err="1"/>
              <a:t>emacs</a:t>
            </a:r>
            <a:r>
              <a:rPr lang="pl-PL" dirty="0"/>
              <a:t> i vi</a:t>
            </a:r>
          </a:p>
          <a:p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Wbudowane w bibliotekę </a:t>
            </a:r>
            <a:r>
              <a:rPr lang="pl-PL" dirty="0" err="1"/>
              <a:t>Readline</a:t>
            </a: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EMACS = </a:t>
            </a:r>
            <a:r>
              <a:rPr lang="pl-PL" i="1" dirty="0"/>
              <a:t>Escape Meta Alt Control </a:t>
            </a:r>
            <a:r>
              <a:rPr lang="pl-PL" i="1" dirty="0" err="1"/>
              <a:t>Shift</a:t>
            </a:r>
            <a:r>
              <a:rPr lang="pl-PL" i="1" dirty="0"/>
              <a:t>  </a:t>
            </a:r>
            <a:r>
              <a:rPr lang="pl-PL" dirty="0">
                <a:sym typeface="Wingdings" pitchFamily="2" charset="2"/>
              </a:rPr>
              <a:t></a:t>
            </a: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W trybie vi wywołanie edytora to: ESC, v</a:t>
            </a:r>
          </a:p>
          <a:p>
            <a:pPr marL="342900" indent="-342900">
              <a:buFontTx/>
              <a:buChar char="-"/>
            </a:pPr>
            <a:r>
              <a:rPr lang="pl-PL" i="1" dirty="0"/>
              <a:t>set –o vi</a:t>
            </a:r>
          </a:p>
          <a:p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7370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Bash</a:t>
            </a:r>
            <a:r>
              <a:rPr lang="pl-PL" dirty="0"/>
              <a:t>, edytor i co dalej?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Problem: mogę uruchomić tylko jeden program!</a:t>
            </a:r>
          </a:p>
          <a:p>
            <a:r>
              <a:rPr lang="pl-PL" dirty="0"/>
              <a:t>Jak jednocześnie budować kod (10 minut) i kontynuować pracę w edytorze</a:t>
            </a:r>
            <a:r>
              <a:rPr lang="pl-PL" i="1" dirty="0"/>
              <a:t>?</a:t>
            </a:r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Job Control</a:t>
            </a:r>
          </a:p>
          <a:p>
            <a:pPr marL="342900" indent="-342900">
              <a:buFontTx/>
              <a:buChar char="-"/>
            </a:pPr>
            <a:r>
              <a:rPr lang="pl-PL" dirty="0"/>
              <a:t>Wykorzystanie wielozadaniowości</a:t>
            </a:r>
          </a:p>
          <a:p>
            <a:pPr marL="342900" indent="-342900">
              <a:buFontTx/>
              <a:buChar char="-"/>
            </a:pPr>
            <a:r>
              <a:rPr lang="pl-PL" dirty="0" err="1"/>
              <a:t>ctrl+z</a:t>
            </a:r>
            <a:r>
              <a:rPr lang="pl-PL" dirty="0"/>
              <a:t> / </a:t>
            </a:r>
            <a:r>
              <a:rPr lang="pl-PL" dirty="0" err="1"/>
              <a:t>jobs</a:t>
            </a:r>
            <a:r>
              <a:rPr lang="pl-PL" dirty="0"/>
              <a:t> / </a:t>
            </a:r>
            <a:r>
              <a:rPr lang="pl-PL" dirty="0" err="1"/>
              <a:t>fg</a:t>
            </a:r>
            <a:r>
              <a:rPr lang="pl-PL" dirty="0"/>
              <a:t> / </a:t>
            </a:r>
            <a:r>
              <a:rPr lang="pl-PL" dirty="0" err="1"/>
              <a:t>bg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6513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Pojedynczy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Problem: widać tylko jeden program!</a:t>
            </a:r>
          </a:p>
          <a:p>
            <a:r>
              <a:rPr lang="pl-PL" dirty="0"/>
              <a:t> </a:t>
            </a:r>
          </a:p>
          <a:p>
            <a:pPr marL="342900" indent="-342900">
              <a:buFontTx/>
              <a:buChar char="-"/>
            </a:pPr>
            <a:r>
              <a:rPr lang="pl-PL" dirty="0"/>
              <a:t>Jak obejrzeć jednocześnie kod programu i wynik </a:t>
            </a:r>
            <a:r>
              <a:rPr lang="pl-PL" i="1" dirty="0"/>
              <a:t>git </a:t>
            </a:r>
            <a:r>
              <a:rPr lang="pl-PL" i="1" dirty="0" err="1"/>
              <a:t>blame</a:t>
            </a:r>
            <a:r>
              <a:rPr lang="pl-PL" i="1" dirty="0"/>
              <a:t>?</a:t>
            </a: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Procesy w tle nie mają dostępu do terminala</a:t>
            </a:r>
            <a:endParaRPr lang="pl-PL" i="1" dirty="0"/>
          </a:p>
          <a:p>
            <a:pPr marL="342900" indent="-342900">
              <a:buFontTx/>
              <a:buChar char="-"/>
            </a:pPr>
            <a:r>
              <a:rPr lang="pl-PL" dirty="0"/>
              <a:t>Drugie okno/zakładka emulatora terminala?</a:t>
            </a:r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38392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tmux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Terminal </a:t>
            </a:r>
            <a:r>
              <a:rPr lang="pl-PL" dirty="0" err="1"/>
              <a:t>Multiplexer</a:t>
            </a:r>
            <a:r>
              <a:rPr lang="pl-PL" dirty="0"/>
              <a:t> (alternatywa  dla GNU </a:t>
            </a:r>
            <a:r>
              <a:rPr lang="pl-PL" dirty="0" err="1"/>
              <a:t>Screen</a:t>
            </a:r>
            <a:r>
              <a:rPr lang="pl-PL" dirty="0"/>
              <a:t>)</a:t>
            </a:r>
          </a:p>
          <a:p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Wiele niezależnych sesji </a:t>
            </a:r>
            <a:r>
              <a:rPr lang="pl-PL" dirty="0" err="1"/>
              <a:t>shella</a:t>
            </a:r>
            <a:r>
              <a:rPr lang="pl-PL" dirty="0"/>
              <a:t> (pseudo-terminale) na jednym „fizycznym”</a:t>
            </a:r>
          </a:p>
          <a:p>
            <a:pPr marL="342900" indent="-342900">
              <a:buFontTx/>
              <a:buChar char="-"/>
            </a:pPr>
            <a:r>
              <a:rPr lang="pl-PL" dirty="0"/>
              <a:t>Otwieranie wielu okien (zakładek) i przełączenie między nimi</a:t>
            </a:r>
          </a:p>
          <a:p>
            <a:pPr marL="342900" indent="-342900">
              <a:buFontTx/>
              <a:buChar char="-"/>
            </a:pPr>
            <a:r>
              <a:rPr lang="pl-PL" dirty="0"/>
              <a:t>Dowolny podział okna na niezależne panele (w pionie i poziomie)</a:t>
            </a:r>
          </a:p>
          <a:p>
            <a:pPr marL="342900" indent="-342900">
              <a:buFontTx/>
              <a:buChar char="-"/>
            </a:pPr>
            <a:r>
              <a:rPr lang="pl-PL" dirty="0"/>
              <a:t>Zmiana rozmiaru paneli</a:t>
            </a:r>
          </a:p>
          <a:p>
            <a:pPr marL="342900" indent="-342900">
              <a:buFontTx/>
              <a:buChar char="-"/>
            </a:pPr>
            <a:r>
              <a:rPr lang="pl-PL" dirty="0"/>
              <a:t>W pełni konfigurowalny interfejs (tryb </a:t>
            </a:r>
            <a:r>
              <a:rPr lang="pl-PL" dirty="0" err="1"/>
              <a:t>emacs</a:t>
            </a:r>
            <a:r>
              <a:rPr lang="pl-PL" dirty="0"/>
              <a:t> / vi)</a:t>
            </a:r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265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9355ED-E412-664F-A251-6D239ADAF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29" y="78375"/>
            <a:ext cx="10415028" cy="6688181"/>
          </a:xfrm>
          <a:prstGeom prst="rect">
            <a:avLst/>
          </a:prstGeom>
          <a:effectLst>
            <a:glow rad="3048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8353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44CA09-6E24-F642-A8AD-E4B1043DB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1" y="82193"/>
            <a:ext cx="11140287" cy="70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4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tmux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Kopiuj/wklej pomiędzy oknami/panelami/schowkiem</a:t>
            </a:r>
          </a:p>
          <a:p>
            <a:pPr marL="342900" indent="-342900">
              <a:buFontTx/>
              <a:buChar char="-"/>
            </a:pPr>
            <a:r>
              <a:rPr lang="pl-PL" dirty="0" err="1"/>
              <a:t>Scrollback</a:t>
            </a:r>
            <a:r>
              <a:rPr lang="pl-PL" dirty="0"/>
              <a:t> </a:t>
            </a:r>
            <a:r>
              <a:rPr lang="pl-PL" dirty="0" err="1"/>
              <a:t>buffer</a:t>
            </a:r>
            <a:r>
              <a:rPr lang="pl-PL" dirty="0"/>
              <a:t> z możliwością wyszukiwania </a:t>
            </a:r>
            <a:r>
              <a:rPr lang="pl-PL" dirty="0" err="1"/>
              <a:t>next</a:t>
            </a:r>
            <a:r>
              <a:rPr lang="pl-PL" dirty="0"/>
              <a:t>/</a:t>
            </a:r>
            <a:r>
              <a:rPr lang="pl-PL" dirty="0" err="1"/>
              <a:t>prev</a:t>
            </a: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Bardzo przydatny w sesjach </a:t>
            </a:r>
            <a:r>
              <a:rPr lang="pl-PL" dirty="0" err="1"/>
              <a:t>ssh</a:t>
            </a:r>
            <a:r>
              <a:rPr lang="pl-PL" dirty="0"/>
              <a:t> (na serwerze)</a:t>
            </a:r>
          </a:p>
          <a:p>
            <a:pPr marL="342900" indent="-342900">
              <a:buFontTx/>
              <a:buChar char="-"/>
            </a:pPr>
            <a:r>
              <a:rPr lang="pl-PL" dirty="0" err="1"/>
              <a:t>Skryptowalny</a:t>
            </a:r>
            <a:r>
              <a:rPr lang="pl-PL" dirty="0"/>
              <a:t>, </a:t>
            </a:r>
            <a:r>
              <a:rPr lang="pl-PL" dirty="0" err="1"/>
              <a:t>personalizowalny</a:t>
            </a:r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8988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9355ED-E412-664F-A251-6D239ADAF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29" y="78375"/>
            <a:ext cx="10415028" cy="6688180"/>
          </a:xfrm>
          <a:prstGeom prst="rect">
            <a:avLst/>
          </a:prstGeom>
          <a:effectLst>
            <a:glow rad="3048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7888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95" y="284721"/>
            <a:ext cx="11163700" cy="756000"/>
          </a:xfrm>
        </p:spPr>
        <p:txBody>
          <a:bodyPr/>
          <a:lstStyle/>
          <a:p>
            <a:r>
              <a:rPr lang="en-US">
                <a:cs typeface="Arial"/>
              </a:rPr>
              <a:t>Agenda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89" y="196457"/>
            <a:ext cx="1403806" cy="93252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65B50B-1AB3-7E41-A5CF-6FA8CD0CB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880357"/>
              </p:ext>
            </p:extLst>
          </p:nvPr>
        </p:nvGraphicFramePr>
        <p:xfrm>
          <a:off x="1668016" y="1040721"/>
          <a:ext cx="8026400" cy="4952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851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Efektywne środowisko pracy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  <a:p>
            <a:pPr marL="342900" indent="-342900">
              <a:buFontTx/>
              <a:buChar char="-"/>
            </a:pP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Integracja z edytorem</a:t>
            </a:r>
          </a:p>
          <a:p>
            <a:pPr marL="342900" indent="-342900">
              <a:buFontTx/>
              <a:buChar char="-"/>
            </a:pPr>
            <a:r>
              <a:rPr lang="pl-PL" dirty="0"/>
              <a:t>Job Control</a:t>
            </a:r>
          </a:p>
          <a:p>
            <a:pPr marL="342900" indent="-342900">
              <a:buFontTx/>
              <a:buChar char="-"/>
            </a:pPr>
            <a:r>
              <a:rPr lang="pl-PL" dirty="0" err="1"/>
              <a:t>tmux</a:t>
            </a: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 err="1"/>
              <a:t>zsh</a:t>
            </a:r>
            <a:r>
              <a:rPr lang="pl-PL" dirty="0"/>
              <a:t> + </a:t>
            </a:r>
            <a:r>
              <a:rPr lang="pl-PL" dirty="0" err="1"/>
              <a:t>vim</a:t>
            </a:r>
            <a:r>
              <a:rPr lang="pl-PL" dirty="0"/>
              <a:t> + </a:t>
            </a:r>
            <a:r>
              <a:rPr lang="pl-PL" dirty="0" err="1"/>
              <a:t>tmux</a:t>
            </a:r>
            <a:r>
              <a:rPr lang="pl-PL" dirty="0"/>
              <a:t>:  The </a:t>
            </a: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Triumvirate</a:t>
            </a:r>
            <a:r>
              <a:rPr lang="pl-PL" dirty="0"/>
              <a:t> </a:t>
            </a:r>
            <a:r>
              <a:rPr lang="pl-PL" dirty="0">
                <a:sym typeface="Wingdings" pitchFamily="2" charset="2"/>
              </a:rPr>
              <a:t></a:t>
            </a:r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4771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Efektywna historia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Ponowne wykonywanie poleceń:</a:t>
            </a:r>
          </a:p>
          <a:p>
            <a:pPr marL="342900" indent="-342900">
              <a:buFontTx/>
              <a:buChar char="-"/>
            </a:pP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Wyszukiwanie: </a:t>
            </a:r>
            <a:r>
              <a:rPr lang="pl-PL" i="1" dirty="0" err="1"/>
              <a:t>history</a:t>
            </a:r>
            <a:r>
              <a:rPr lang="pl-PL" i="1" dirty="0"/>
              <a:t> | </a:t>
            </a:r>
            <a:r>
              <a:rPr lang="pl-PL" i="1" dirty="0" err="1"/>
              <a:t>grep</a:t>
            </a:r>
            <a:r>
              <a:rPr lang="pl-PL" i="1" dirty="0"/>
              <a:t> "</a:t>
            </a:r>
            <a:r>
              <a:rPr lang="pl-PL" i="1" dirty="0" err="1"/>
              <a:t>some_text</a:t>
            </a:r>
            <a:r>
              <a:rPr lang="pl-PL" i="1" dirty="0"/>
              <a:t>" | </a:t>
            </a:r>
            <a:r>
              <a:rPr lang="pl-PL" i="1" dirty="0" err="1"/>
              <a:t>tail</a:t>
            </a:r>
            <a:r>
              <a:rPr lang="pl-PL" i="1" dirty="0"/>
              <a:t> –n20</a:t>
            </a: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Można też użyć: </a:t>
            </a:r>
            <a:r>
              <a:rPr lang="pl-PL" dirty="0" err="1"/>
              <a:t>history</a:t>
            </a:r>
            <a:r>
              <a:rPr lang="pl-PL" dirty="0"/>
              <a:t> n</a:t>
            </a:r>
          </a:p>
          <a:p>
            <a:pPr marL="342900" indent="-342900">
              <a:buFontTx/>
              <a:buChar char="-"/>
            </a:pPr>
            <a:r>
              <a:rPr lang="pl-PL" dirty="0"/>
              <a:t>Następnie: !1234 (albo kopiować z ekranu)</a:t>
            </a:r>
          </a:p>
          <a:p>
            <a:pPr marL="342900" indent="-342900">
              <a:buFontTx/>
              <a:buChar char="-"/>
            </a:pPr>
            <a:r>
              <a:rPr lang="pl-PL" dirty="0"/>
              <a:t>Nie zawsze bezpieczne!</a:t>
            </a:r>
          </a:p>
          <a:p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57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Efektywna historia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Ponowne wykonywanie poleceń z możliwością edycji (vi </a:t>
            </a:r>
            <a:r>
              <a:rPr lang="pl-PL" dirty="0" err="1"/>
              <a:t>mode</a:t>
            </a:r>
            <a:r>
              <a:rPr lang="pl-PL" dirty="0"/>
              <a:t>):</a:t>
            </a:r>
          </a:p>
          <a:p>
            <a:pPr marL="342900" indent="-342900">
              <a:buFontTx/>
              <a:buChar char="-"/>
            </a:pP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ESC / k(k) / v</a:t>
            </a:r>
          </a:p>
          <a:p>
            <a:pPr marL="342900" indent="-342900">
              <a:buFontTx/>
              <a:buChar char="-"/>
            </a:pPr>
            <a:r>
              <a:rPr lang="pl-PL" dirty="0" err="1"/>
              <a:t>reverse</a:t>
            </a:r>
            <a:r>
              <a:rPr lang="pl-PL" dirty="0"/>
              <a:t>-i-</a:t>
            </a:r>
            <a:r>
              <a:rPr lang="pl-PL" dirty="0" err="1"/>
              <a:t>search</a:t>
            </a:r>
            <a:r>
              <a:rPr lang="pl-PL" dirty="0"/>
              <a:t>: </a:t>
            </a:r>
            <a:r>
              <a:rPr lang="pl-PL" dirty="0" err="1"/>
              <a:t>ctrl+r</a:t>
            </a:r>
            <a:r>
              <a:rPr lang="pl-PL" dirty="0"/>
              <a:t> , </a:t>
            </a:r>
            <a:r>
              <a:rPr lang="pl-PL" dirty="0" err="1"/>
              <a:t>ctrl+s</a:t>
            </a:r>
            <a:r>
              <a:rPr lang="pl-PL" dirty="0"/>
              <a:t> (</a:t>
            </a:r>
            <a:r>
              <a:rPr lang="pl-PL" dirty="0" err="1"/>
              <a:t>ctrl+s</a:t>
            </a:r>
            <a:r>
              <a:rPr lang="pl-PL" dirty="0"/>
              <a:t> zazwyczaj nie działa!) / ESC / v</a:t>
            </a:r>
          </a:p>
          <a:p>
            <a:pPr marL="342900" indent="-342900">
              <a:buFontTx/>
              <a:buChar char="-"/>
            </a:pPr>
            <a:r>
              <a:rPr lang="pl-PL" dirty="0"/>
              <a:t>Wyszukanie numeru jak poprzednio, a potem: !1234:p, ENTER / ESC / k / v</a:t>
            </a:r>
          </a:p>
          <a:p>
            <a:pPr marL="342900" indent="-342900">
              <a:buFontTx/>
              <a:buChar char="-"/>
            </a:pPr>
            <a:r>
              <a:rPr lang="pl-PL" dirty="0"/>
              <a:t>Dla często używanych poleceń: aliasy</a:t>
            </a:r>
          </a:p>
          <a:p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39190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9355ED-E412-664F-A251-6D239ADAF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28" y="78375"/>
            <a:ext cx="10415030" cy="6688181"/>
          </a:xfrm>
          <a:prstGeom prst="rect">
            <a:avLst/>
          </a:prstGeom>
          <a:effectLst>
            <a:glow rad="3048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98217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Efektywna historia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95" y="1210299"/>
            <a:ext cx="11647524" cy="87799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pl-PL" dirty="0"/>
              <a:t>Rozszerzanie historii: </a:t>
            </a:r>
            <a:r>
              <a:rPr lang="pl-PL" dirty="0" err="1"/>
              <a:t>hadd</a:t>
            </a:r>
            <a:endParaRPr lang="pl-PL" sz="1800" dirty="0"/>
          </a:p>
          <a:p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7D904-4458-0441-9BE5-2EBEB464824C}"/>
              </a:ext>
            </a:extLst>
          </p:cNvPr>
          <p:cNvSpPr txBox="1"/>
          <p:nvPr/>
        </p:nvSpPr>
        <p:spPr>
          <a:xfrm>
            <a:off x="5412259" y="1018761"/>
            <a:ext cx="584474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hadd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() {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   FILE=$(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mktemp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)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pl-PL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   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vipe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&gt; $FILE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   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history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-r $FILE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   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history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-a ~/.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bash_history</a:t>
            </a:r>
            <a:endParaRPr lang="pl-PL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   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history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-w ~/.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bash_history</a:t>
            </a:r>
            <a:endParaRPr lang="pl-PL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pl-PL" sz="20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   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printf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"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Added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history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\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n%s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\n" "$(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cat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$FILE)"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   </a:t>
            </a:r>
            <a:r>
              <a:rPr lang="pl-PL" sz="20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rm</a:t>
            </a: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$FILE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20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0893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9355ED-E412-664F-A251-6D239ADAF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29" y="78375"/>
            <a:ext cx="10415028" cy="6688181"/>
          </a:xfrm>
          <a:prstGeom prst="rect">
            <a:avLst/>
          </a:prstGeom>
          <a:effectLst>
            <a:glow rad="3048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1699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Narzędzia i techniki przydatne dla programisty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i="1" dirty="0"/>
          </a:p>
          <a:p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199505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Narzędzia i techniki przydatne dla programisty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Command</a:t>
            </a:r>
            <a:r>
              <a:rPr lang="pl-PL" dirty="0"/>
              <a:t> </a:t>
            </a:r>
            <a:r>
              <a:rPr lang="pl-PL" dirty="0" err="1"/>
              <a:t>Substitution</a:t>
            </a: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Alternatywny (dla </a:t>
            </a:r>
            <a:r>
              <a:rPr lang="pl-PL" dirty="0" err="1"/>
              <a:t>pipelineów</a:t>
            </a:r>
            <a:r>
              <a:rPr lang="pl-PL" dirty="0"/>
              <a:t>) sposób łączenia poleceń</a:t>
            </a:r>
          </a:p>
          <a:p>
            <a:pPr marL="342900" indent="-342900">
              <a:buFontTx/>
              <a:buChar char="-"/>
            </a:pPr>
            <a:r>
              <a:rPr lang="pl-PL" dirty="0"/>
              <a:t>Wykorzystanie wyniku działania programu jako argumentu innego programu</a:t>
            </a:r>
          </a:p>
          <a:p>
            <a:endParaRPr lang="pl-PL" dirty="0"/>
          </a:p>
          <a:p>
            <a:r>
              <a:rPr lang="pl-PL" dirty="0"/>
              <a:t>Przykład: "squash" wszystkich </a:t>
            </a:r>
            <a:r>
              <a:rPr lang="pl-PL" dirty="0" err="1"/>
              <a:t>komitów</a:t>
            </a:r>
            <a:r>
              <a:rPr lang="pl-PL" dirty="0"/>
              <a:t> z gałęzi git od "początku":</a:t>
            </a:r>
          </a:p>
          <a:p>
            <a:r>
              <a:rPr lang="pl-PL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</a:t>
            </a:r>
            <a:r>
              <a:rPr lang="pl-PL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rebase</a:t>
            </a:r>
            <a:r>
              <a:rPr lang="pl-PL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-i $(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</a:t>
            </a:r>
            <a:r>
              <a:rPr lang="pl-PL" dirty="0" err="1">
                <a:solidFill>
                  <a:schemeClr val="accent4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merge-base</a:t>
            </a:r>
            <a:r>
              <a:rPr lang="pl-PL" dirty="0">
                <a:solidFill>
                  <a:schemeClr val="accent4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master </a:t>
            </a:r>
            <a:r>
              <a:rPr lang="pl-PL" dirty="0" err="1">
                <a:solidFill>
                  <a:schemeClr val="accent4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mybranch</a:t>
            </a:r>
            <a:r>
              <a:rPr lang="pl-PL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94313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Narzędzia i techniki przydatne dla programisty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Ag (The Silver </a:t>
            </a:r>
            <a:r>
              <a:rPr lang="pl-PL" dirty="0" err="1"/>
              <a:t>Searcher</a:t>
            </a:r>
            <a:r>
              <a:rPr lang="pl-PL" dirty="0"/>
              <a:t>)</a:t>
            </a:r>
          </a:p>
          <a:p>
            <a:pPr marL="342900" indent="-342900">
              <a:buFontTx/>
              <a:buChar char="-"/>
            </a:pPr>
            <a:r>
              <a:rPr lang="pl-PL" dirty="0"/>
              <a:t>Narzędzie do przeszukiwania źródeł</a:t>
            </a:r>
          </a:p>
          <a:p>
            <a:pPr marL="342900" indent="-342900">
              <a:buFontTx/>
              <a:buChar char="-"/>
            </a:pPr>
            <a:r>
              <a:rPr lang="pl-PL" dirty="0"/>
              <a:t>Bardzo szybkie</a:t>
            </a:r>
          </a:p>
          <a:p>
            <a:pPr marL="342900" indent="-342900">
              <a:buFontTx/>
              <a:buChar char="-"/>
            </a:pPr>
            <a:r>
              <a:rPr lang="pl-PL" dirty="0"/>
              <a:t>Optymalizowane dla programistów (np. pomija katalog .git)</a:t>
            </a:r>
          </a:p>
          <a:p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D529B-0F2A-EB40-82F7-865ABE2E4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15"/>
          <a:stretch/>
        </p:blipFill>
        <p:spPr>
          <a:xfrm>
            <a:off x="1007767" y="3898503"/>
            <a:ext cx="10415028" cy="2212762"/>
          </a:xfrm>
          <a:prstGeom prst="rect">
            <a:avLst/>
          </a:prstGeom>
          <a:effectLst>
            <a:glow rad="3048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67851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Narzędzia i techniki przydatne dla programisty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xargs</a:t>
            </a:r>
            <a:r>
              <a:rPr lang="pl-PL" dirty="0"/>
              <a:t>: </a:t>
            </a:r>
            <a:r>
              <a:rPr lang="pl-PL" dirty="0" err="1"/>
              <a:t>construct</a:t>
            </a:r>
            <a:r>
              <a:rPr lang="pl-PL" dirty="0"/>
              <a:t> argument list(s) and </a:t>
            </a:r>
            <a:r>
              <a:rPr lang="pl-PL" dirty="0" err="1"/>
              <a:t>execute</a:t>
            </a:r>
            <a:r>
              <a:rPr lang="pl-PL" dirty="0"/>
              <a:t> </a:t>
            </a:r>
            <a:r>
              <a:rPr lang="pl-PL" dirty="0" err="1"/>
              <a:t>utility</a:t>
            </a: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wykonuje polecenie na bazie argumentów podanych przez </a:t>
            </a:r>
            <a:r>
              <a:rPr lang="pl-PL" dirty="0" err="1"/>
              <a:t>pipeline</a:t>
            </a:r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  <a:p>
            <a:r>
              <a:rPr lang="pl-PL" dirty="0"/>
              <a:t>Przykład: usunięcie wszystkich </a:t>
            </a:r>
            <a:r>
              <a:rPr lang="pl-PL" dirty="0" err="1"/>
              <a:t>tagów</a:t>
            </a:r>
            <a:r>
              <a:rPr lang="pl-PL" dirty="0"/>
              <a:t> pasujących do wzorca:</a:t>
            </a:r>
          </a:p>
          <a:p>
            <a:r>
              <a:rPr lang="pl-PL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</a:t>
            </a:r>
            <a:r>
              <a:rPr lang="pl-PL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tag</a:t>
            </a:r>
            <a:r>
              <a:rPr lang="pl-PL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-l | </a:t>
            </a:r>
            <a:r>
              <a:rPr lang="pl-PL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grep</a:t>
            </a:r>
            <a:r>
              <a:rPr lang="pl-PL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tomek</a:t>
            </a:r>
            <a:r>
              <a:rPr lang="pl-PL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-test | </a:t>
            </a:r>
            <a:r>
              <a:rPr lang="pl-PL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xargs</a:t>
            </a:r>
            <a:r>
              <a:rPr lang="pl-PL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-n1 git </a:t>
            </a:r>
            <a:r>
              <a:rPr lang="pl-PL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tag</a:t>
            </a:r>
            <a:r>
              <a:rPr lang="pl-PL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-d</a:t>
            </a:r>
          </a:p>
          <a:p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887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 mnie…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Politechnika Śląska, Informatyka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Programista: Java, </a:t>
            </a:r>
            <a:r>
              <a:rPr lang="pl-PL" dirty="0" err="1"/>
              <a:t>Node.js</a:t>
            </a:r>
            <a:r>
              <a:rPr lang="pl-PL" dirty="0"/>
              <a:t>, </a:t>
            </a:r>
            <a:r>
              <a:rPr lang="pl-PL" dirty="0" err="1"/>
              <a:t>Golang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/>
              <a:t>DevOps</a:t>
            </a:r>
            <a:r>
              <a:rPr lang="pl-PL" dirty="0"/>
              <a:t> (utrzymanie, CI)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SAP Polska (Gliwice)</a:t>
            </a:r>
          </a:p>
        </p:txBody>
      </p:sp>
    </p:spTree>
    <p:extLst>
      <p:ext uri="{BB962C8B-B14F-4D97-AF65-F5344CB8AC3E}">
        <p14:creationId xmlns:p14="http://schemas.microsoft.com/office/powerpoint/2010/main" val="3081365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Narzędzia i techniki przydatne dla programisty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95" y="1210299"/>
            <a:ext cx="11647524" cy="2663058"/>
          </a:xfrm>
        </p:spPr>
        <p:txBody>
          <a:bodyPr/>
          <a:lstStyle/>
          <a:p>
            <a:r>
              <a:rPr lang="pl-PL" dirty="0" err="1"/>
              <a:t>sed</a:t>
            </a:r>
            <a:r>
              <a:rPr lang="pl-PL" dirty="0"/>
              <a:t>: </a:t>
            </a:r>
            <a:r>
              <a:rPr lang="pl-PL" dirty="0" err="1"/>
              <a:t>stream</a:t>
            </a:r>
            <a:r>
              <a:rPr lang="pl-PL" dirty="0"/>
              <a:t> </a:t>
            </a:r>
            <a:r>
              <a:rPr lang="pl-PL" dirty="0" err="1"/>
              <a:t>editor</a:t>
            </a:r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Przetwarza linie tekstu bazując na liście poleceń zadanych argumentem</a:t>
            </a:r>
          </a:p>
          <a:p>
            <a:pPr marL="342900" indent="-342900">
              <a:buFontTx/>
              <a:buChar char="-"/>
            </a:pPr>
            <a:r>
              <a:rPr lang="pl-PL" dirty="0"/>
              <a:t>Najczęściej używane polecenie to "s" (</a:t>
            </a:r>
            <a:r>
              <a:rPr lang="pl-PL" dirty="0" err="1"/>
              <a:t>substitute</a:t>
            </a:r>
            <a:r>
              <a:rPr lang="pl-PL" dirty="0"/>
              <a:t>)</a:t>
            </a:r>
          </a:p>
          <a:p>
            <a:pPr marL="342900" indent="-342900">
              <a:buFontTx/>
              <a:buChar char="-"/>
            </a:pPr>
            <a:r>
              <a:rPr lang="pl-PL" dirty="0"/>
              <a:t>Trywialny przykład: zamiana "</a:t>
            </a:r>
            <a:r>
              <a:rPr lang="pl-PL" dirty="0" err="1"/>
              <a:t>tomek</a:t>
            </a:r>
            <a:r>
              <a:rPr lang="pl-PL" dirty="0"/>
              <a:t>" na "</a:t>
            </a:r>
            <a:r>
              <a:rPr lang="pl-PL" dirty="0" err="1"/>
              <a:t>romek</a:t>
            </a:r>
            <a:r>
              <a:rPr lang="pl-PL" dirty="0"/>
              <a:t>" </a:t>
            </a:r>
            <a:r>
              <a:rPr lang="pl-PL" dirty="0">
                <a:sym typeface="Wingdings" pitchFamily="2" charset="2"/>
              </a:rPr>
              <a:t></a:t>
            </a:r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  <a:p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57495-9572-EC41-84FD-99D004483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50"/>
          <a:stretch/>
        </p:blipFill>
        <p:spPr>
          <a:xfrm>
            <a:off x="1007767" y="4042935"/>
            <a:ext cx="10415028" cy="1688780"/>
          </a:xfrm>
          <a:prstGeom prst="rect">
            <a:avLst/>
          </a:prstGeom>
          <a:effectLst>
            <a:glow rad="3048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25505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Narzędzia i techniki przydatne dla programisty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ag + </a:t>
            </a:r>
            <a:r>
              <a:rPr lang="pl-PL" dirty="0" err="1"/>
              <a:t>xargs</a:t>
            </a:r>
            <a:r>
              <a:rPr lang="pl-PL" dirty="0"/>
              <a:t> + </a:t>
            </a:r>
            <a:r>
              <a:rPr lang="pl-PL" dirty="0" err="1"/>
              <a:t>sed</a:t>
            </a:r>
            <a:r>
              <a:rPr lang="pl-PL" dirty="0"/>
              <a:t>: </a:t>
            </a:r>
            <a:r>
              <a:rPr lang="pl-PL" dirty="0" err="1"/>
              <a:t>Refactoring</a:t>
            </a:r>
            <a:r>
              <a:rPr lang="pl-PL" dirty="0"/>
              <a:t> (zmiana nazwy pakietu)</a:t>
            </a:r>
          </a:p>
          <a:p>
            <a:pPr marL="342900" indent="-342900">
              <a:buFontTx/>
              <a:buChar char="-"/>
            </a:pPr>
            <a:endParaRPr lang="pl-PL" dirty="0"/>
          </a:p>
          <a:p>
            <a:r>
              <a:rPr lang="pl-PL" sz="2200" i="1" dirty="0">
                <a:solidFill>
                  <a:schemeClr val="accent3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ag</a:t>
            </a:r>
            <a:r>
              <a:rPr lang="pl-PL" sz="2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200" i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-l</a:t>
            </a:r>
            <a:r>
              <a:rPr lang="pl-PL" sz="2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pl-PL" sz="22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github.wdf.sap.corp</a:t>
            </a:r>
            <a:r>
              <a:rPr lang="pl-PL" sz="2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2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toad</a:t>
            </a:r>
            <a:r>
              <a:rPr lang="pl-PL" sz="2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| </a:t>
            </a:r>
            <a:r>
              <a:rPr lang="pl-PL" sz="2200" i="1" dirty="0" err="1">
                <a:solidFill>
                  <a:schemeClr val="accent3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xargs</a:t>
            </a:r>
            <a:r>
              <a:rPr lang="pl-PL" sz="2200" i="1" dirty="0">
                <a:solidFill>
                  <a:schemeClr val="accent3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200" i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-n1 </a:t>
            </a:r>
            <a:r>
              <a:rPr lang="pl-PL" sz="2200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sed</a:t>
            </a:r>
            <a:r>
              <a:rPr lang="pl-PL" sz="22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-i '' </a:t>
            </a:r>
            <a:r>
              <a:rPr lang="pl-PL" sz="2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's/</a:t>
            </a:r>
            <a:r>
              <a:rPr lang="pl-PL" sz="22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github.wdf.sap.corp</a:t>
            </a:r>
            <a:r>
              <a:rPr lang="pl-PL" sz="22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\/</a:t>
            </a:r>
            <a:r>
              <a:rPr lang="pl-PL" sz="22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toad</a:t>
            </a:r>
            <a:r>
              <a:rPr lang="pl-PL" sz="2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200" i="1" dirty="0" err="1">
                <a:solidFill>
                  <a:schemeClr val="accent4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github.wdf.sap.corp</a:t>
            </a:r>
            <a:r>
              <a:rPr lang="pl-PL" sz="2200" i="1" dirty="0">
                <a:solidFill>
                  <a:schemeClr val="accent4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\/</a:t>
            </a:r>
            <a:r>
              <a:rPr lang="pl-PL" sz="2200" i="1" dirty="0" err="1">
                <a:solidFill>
                  <a:schemeClr val="accent4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toad</a:t>
            </a:r>
            <a:r>
              <a:rPr lang="pl-PL" sz="2200" i="1" dirty="0">
                <a:solidFill>
                  <a:schemeClr val="accent4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\/</a:t>
            </a:r>
            <a:r>
              <a:rPr lang="pl-PL" sz="2200" i="1" dirty="0" err="1">
                <a:solidFill>
                  <a:schemeClr val="accent4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installer</a:t>
            </a:r>
            <a:r>
              <a:rPr lang="pl-PL" sz="2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/g'</a:t>
            </a:r>
          </a:p>
          <a:p>
            <a:endParaRPr lang="pl-PL" sz="2200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09160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43" y="1221132"/>
            <a:ext cx="6738491" cy="447628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592EE67-5885-4043-B81C-220FCB20D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844" y="233748"/>
            <a:ext cx="7907865" cy="74987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pl-PL" sz="4000" b="1" dirty="0">
                <a:solidFill>
                  <a:srgbClr val="FFFFFF"/>
                </a:solidFill>
                <a:latin typeface="Helvetica"/>
                <a:ea typeface="ヒラギノ角ゴ ProN W6"/>
                <a:cs typeface="Helvetica"/>
              </a:rPr>
              <a:t>Q&amp;A</a:t>
            </a:r>
            <a:endParaRPr lang="en-US" sz="4000" b="1" dirty="0">
              <a:solidFill>
                <a:srgbClr val="FFFFFF"/>
              </a:solidFill>
              <a:latin typeface="Helvetica"/>
              <a:ea typeface="ヒラギノ角ゴ ProN W6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63847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15" y="4677861"/>
            <a:ext cx="3203341" cy="18050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78" y="5580365"/>
            <a:ext cx="2100283" cy="1183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95" y="284720"/>
            <a:ext cx="11163700" cy="1093997"/>
          </a:xfrm>
        </p:spPr>
        <p:txBody>
          <a:bodyPr/>
          <a:lstStyle/>
          <a:p>
            <a:r>
              <a:rPr lang="en-US" sz="3200" err="1"/>
              <a:t>Kogo</a:t>
            </a:r>
            <a:r>
              <a:rPr lang="en-US" sz="3200"/>
              <a:t> </a:t>
            </a:r>
            <a:r>
              <a:rPr lang="en-US" sz="3200" err="1"/>
              <a:t>szukamy</a:t>
            </a:r>
            <a:r>
              <a:rPr lang="en-US" sz="3200"/>
              <a:t>?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4F5BBFCB-73F5-7348-BE84-0D12452B4B7E}"/>
              </a:ext>
            </a:extLst>
          </p:cNvPr>
          <p:cNvSpPr txBox="1"/>
          <p:nvPr/>
        </p:nvSpPr>
        <p:spPr bwMode="gray">
          <a:xfrm>
            <a:off x="6830923" y="821199"/>
            <a:ext cx="5410365" cy="32090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500" b="1" kern="0" err="1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Profesjonalistów</a:t>
            </a:r>
            <a:endParaRPr lang="en-US" sz="2500" b="1" kern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500" b="1" kern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500" b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Cloud Software Engineer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 (Cloud Native Solutions, Go, NodeJS)</a:t>
            </a:r>
          </a:p>
          <a:p>
            <a:pPr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400" i="1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 err="1">
                <a:solidFill>
                  <a:schemeClr val="bg1"/>
                </a:solidFill>
              </a:rPr>
              <a:t>Cloud</a:t>
            </a:r>
            <a:r>
              <a:rPr lang="pl-PL" sz="2400" b="1">
                <a:solidFill>
                  <a:schemeClr val="bg1"/>
                </a:solidFill>
              </a:rPr>
              <a:t> Service Engineering</a:t>
            </a:r>
          </a:p>
          <a:p>
            <a:pPr>
              <a:buClr>
                <a:srgbClr val="FFC000"/>
              </a:buClr>
            </a:pPr>
            <a:r>
              <a:rPr lang="en-US" sz="1400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(Automation and orchestration tools, python, shall)</a:t>
            </a:r>
          </a:p>
          <a:p>
            <a:pPr>
              <a:buClr>
                <a:srgbClr val="FFC000"/>
              </a:buClr>
            </a:pPr>
            <a:endParaRPr lang="en-US" sz="1400" b="1" i="1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>
                <a:solidFill>
                  <a:schemeClr val="bg1"/>
                </a:solidFill>
              </a:rPr>
              <a:t>Java </a:t>
            </a:r>
            <a:r>
              <a:rPr lang="pl-PL" sz="2400" b="1" err="1">
                <a:solidFill>
                  <a:schemeClr val="bg1"/>
                </a:solidFill>
              </a:rPr>
              <a:t>Engineer</a:t>
            </a:r>
            <a:r>
              <a:rPr lang="pl-PL" sz="2400" b="1">
                <a:solidFill>
                  <a:schemeClr val="bg1"/>
                </a:solidFill>
              </a:rPr>
              <a:t> and Developer</a:t>
            </a:r>
          </a:p>
          <a:p>
            <a:pPr>
              <a:buClr>
                <a:srgbClr val="FFC000"/>
              </a:buClr>
            </a:pPr>
            <a:r>
              <a:rPr lang="en-US" sz="1400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(Java, Spring Core, Boot and Cloud, Web Services)</a:t>
            </a:r>
            <a:endParaRPr lang="pl-PL" sz="1400" b="1">
              <a:solidFill>
                <a:schemeClr val="bg1"/>
              </a:solidFill>
            </a:endParaRPr>
          </a:p>
          <a:p>
            <a:pPr>
              <a:buClr>
                <a:srgbClr val="FFC000"/>
              </a:buClr>
            </a:pPr>
            <a:endParaRPr lang="pl-PL" sz="1400" b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12E2B-031F-FE4B-BAA2-F0D179AA5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741" y="5987430"/>
            <a:ext cx="672348" cy="6723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B8CDF-10C2-0344-AC63-BB096DE4155C}"/>
              </a:ext>
            </a:extLst>
          </p:cNvPr>
          <p:cNvSpPr/>
          <p:nvPr/>
        </p:nvSpPr>
        <p:spPr>
          <a:xfrm>
            <a:off x="1975088" y="6364502"/>
            <a:ext cx="2167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u="sng">
                <a:solidFill>
                  <a:srgbClr val="FFC000"/>
                </a:solidFill>
                <a:latin typeface="Calibri" panose="020F0502020204030204" pitchFamily="34" charset="0"/>
              </a:rPr>
              <a:t>https://goo.gl/sN3Jyf</a:t>
            </a:r>
            <a:endParaRPr lang="pl-PL">
              <a:solidFill>
                <a:srgbClr val="FFC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3B030-00F5-F442-B06F-13F9D6B74694}"/>
              </a:ext>
            </a:extLst>
          </p:cNvPr>
          <p:cNvSpPr/>
          <p:nvPr/>
        </p:nvSpPr>
        <p:spPr>
          <a:xfrm>
            <a:off x="1963837" y="5987429"/>
            <a:ext cx="217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Aplikuj</a:t>
            </a:r>
            <a:r>
              <a:rPr lang="en-US" b="1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b="1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tutaj</a:t>
            </a:r>
            <a:endParaRPr lang="pl-PL" b="1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D3848552-8D73-2740-8346-DE0CDB67FF83}"/>
              </a:ext>
            </a:extLst>
          </p:cNvPr>
          <p:cNvSpPr txBox="1"/>
          <p:nvPr/>
        </p:nvSpPr>
        <p:spPr bwMode="gray">
          <a:xfrm>
            <a:off x="259095" y="1474659"/>
            <a:ext cx="5706699" cy="37887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500" b="1" kern="0" dirty="0" err="1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Studentów</a:t>
            </a:r>
            <a:endParaRPr lang="en-US" sz="2500" b="1" kern="0" dirty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5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400" i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 dirty="0" err="1">
                <a:solidFill>
                  <a:schemeClr val="bg1"/>
                </a:solidFill>
              </a:rPr>
              <a:t>Cloud</a:t>
            </a:r>
            <a:r>
              <a:rPr lang="pl-PL" sz="2400" b="1" dirty="0">
                <a:solidFill>
                  <a:schemeClr val="bg1"/>
                </a:solidFill>
              </a:rPr>
              <a:t> Software </a:t>
            </a:r>
            <a:r>
              <a:rPr lang="pl-PL" sz="2400" b="1" dirty="0" err="1">
                <a:solidFill>
                  <a:schemeClr val="bg1"/>
                </a:solidFill>
              </a:rPr>
              <a:t>Engineer</a:t>
            </a:r>
            <a:r>
              <a:rPr lang="pl-PL" sz="2400" b="1" dirty="0">
                <a:solidFill>
                  <a:schemeClr val="bg1"/>
                </a:solidFill>
              </a:rPr>
              <a:t> - intern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i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(Cloud Native Solutions, Go, NodeJS)</a:t>
            </a:r>
          </a:p>
          <a:p>
            <a:pPr>
              <a:buClr>
                <a:srgbClr val="FFC000"/>
              </a:buClr>
            </a:pPr>
            <a:endParaRPr lang="en-US" sz="1400" b="1" i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 dirty="0">
                <a:solidFill>
                  <a:schemeClr val="bg1"/>
                </a:solidFill>
              </a:rPr>
              <a:t>Technical </a:t>
            </a:r>
            <a:r>
              <a:rPr lang="pl-PL" sz="2400" b="1" dirty="0" err="1">
                <a:solidFill>
                  <a:schemeClr val="bg1"/>
                </a:solidFill>
              </a:rPr>
              <a:t>Account</a:t>
            </a:r>
            <a:r>
              <a:rPr lang="pl-PL" sz="2400" b="1" dirty="0">
                <a:solidFill>
                  <a:schemeClr val="bg1"/>
                </a:solidFill>
              </a:rPr>
              <a:t> </a:t>
            </a:r>
            <a:r>
              <a:rPr lang="pl-PL" sz="2400" b="1" dirty="0" err="1">
                <a:solidFill>
                  <a:schemeClr val="bg1"/>
                </a:solidFill>
              </a:rPr>
              <a:t>Support</a:t>
            </a:r>
            <a:r>
              <a:rPr lang="pl-PL" sz="2400" b="1" dirty="0">
                <a:solidFill>
                  <a:schemeClr val="bg1"/>
                </a:solidFill>
              </a:rPr>
              <a:t> - intern</a:t>
            </a:r>
          </a:p>
          <a:p>
            <a:pPr>
              <a:buClr>
                <a:srgbClr val="FFC000"/>
              </a:buClr>
            </a:pPr>
            <a:r>
              <a:rPr lang="en-US" sz="1400" i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(Manage, escalate and drive resolution of customers’ support)</a:t>
            </a:r>
          </a:p>
          <a:p>
            <a:pPr>
              <a:buClr>
                <a:srgbClr val="FFC000"/>
              </a:buClr>
            </a:pPr>
            <a:endParaRPr lang="en-US" sz="1400" i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 dirty="0">
                <a:solidFill>
                  <a:schemeClr val="bg1"/>
                </a:solidFill>
              </a:rPr>
              <a:t>QA </a:t>
            </a:r>
            <a:r>
              <a:rPr lang="pl-PL" sz="2400" b="1" dirty="0" err="1">
                <a:solidFill>
                  <a:schemeClr val="bg1"/>
                </a:solidFill>
              </a:rPr>
              <a:t>Analyst</a:t>
            </a:r>
            <a:r>
              <a:rPr lang="pl-PL" sz="2400" b="1" dirty="0">
                <a:solidFill>
                  <a:schemeClr val="bg1"/>
                </a:solidFill>
              </a:rPr>
              <a:t> - intern</a:t>
            </a:r>
          </a:p>
          <a:p>
            <a:pPr>
              <a:buClr>
                <a:srgbClr val="FFC000"/>
              </a:buClr>
            </a:pPr>
            <a:r>
              <a:rPr lang="en-US" sz="1400" i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(Automated, Exploratory tests)</a:t>
            </a:r>
          </a:p>
          <a:p>
            <a:pPr>
              <a:buClr>
                <a:srgbClr val="FFC000"/>
              </a:buClr>
            </a:pPr>
            <a:endParaRPr lang="en-US" sz="1400" i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buClr>
                <a:srgbClr val="FFC000"/>
              </a:buClr>
            </a:pPr>
            <a:endParaRPr lang="pl-PL" sz="1400" b="1" dirty="0">
              <a:solidFill>
                <a:schemeClr val="bg1"/>
              </a:solidFill>
            </a:endParaRPr>
          </a:p>
          <a:p>
            <a:pPr>
              <a:buClr>
                <a:srgbClr val="FFC000"/>
              </a:buClr>
            </a:pPr>
            <a:endParaRPr lang="pl-PL" sz="14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CF3EF0-5946-7F40-9CA4-DCA7672367E8}"/>
              </a:ext>
            </a:extLst>
          </p:cNvPr>
          <p:cNvSpPr/>
          <p:nvPr/>
        </p:nvSpPr>
        <p:spPr>
          <a:xfrm>
            <a:off x="8082372" y="3943578"/>
            <a:ext cx="41096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sz="2400" b="1" err="1">
                <a:solidFill>
                  <a:schemeClr val="bg1"/>
                </a:solidFill>
              </a:rPr>
              <a:t>DevOps</a:t>
            </a:r>
            <a:r>
              <a:rPr lang="pl-PL" sz="2400" b="1">
                <a:solidFill>
                  <a:schemeClr val="bg1"/>
                </a:solidFill>
              </a:rPr>
              <a:t> </a:t>
            </a:r>
            <a:r>
              <a:rPr lang="pl-PL" sz="2400" b="1" err="1">
                <a:solidFill>
                  <a:schemeClr val="bg1"/>
                </a:solidFill>
              </a:rPr>
              <a:t>Engineer</a:t>
            </a:r>
            <a:endParaRPr lang="pl-PL" sz="2400" b="1">
              <a:solidFill>
                <a:schemeClr val="bg1"/>
              </a:solidFill>
            </a:endParaRPr>
          </a:p>
          <a:p>
            <a:pPr>
              <a:buClr>
                <a:srgbClr val="FFC000"/>
              </a:buClr>
            </a:pPr>
            <a:r>
              <a:rPr lang="en-US" i="1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(Bash, Groovy, Python, Ruby, Go)</a:t>
            </a:r>
            <a:endParaRPr lang="pl-PL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43" y="1221132"/>
            <a:ext cx="6738491" cy="447628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592EE67-5885-4043-B81C-220FCB20D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844" y="233748"/>
            <a:ext cx="7907865" cy="74987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pl-PL" sz="4000" b="1" err="1">
                <a:solidFill>
                  <a:srgbClr val="FFFFFF"/>
                </a:solidFill>
                <a:latin typeface="Helvetica"/>
                <a:ea typeface="ヒラギノ角ゴ ProN W6"/>
                <a:cs typeface="Helvetica"/>
              </a:rPr>
              <a:t>Thank</a:t>
            </a:r>
            <a:r>
              <a:rPr lang="pl-PL" sz="4000" b="1">
                <a:solidFill>
                  <a:srgbClr val="FFFFFF"/>
                </a:solidFill>
                <a:latin typeface="Helvetica"/>
                <a:ea typeface="ヒラギノ角ゴ ProN W6"/>
                <a:cs typeface="Helvetica"/>
              </a:rPr>
              <a:t> </a:t>
            </a:r>
            <a:r>
              <a:rPr lang="pl-PL" sz="4000" b="1" err="1">
                <a:solidFill>
                  <a:srgbClr val="FFFFFF"/>
                </a:solidFill>
                <a:latin typeface="Helvetica"/>
                <a:ea typeface="ヒラギノ角ゴ ProN W6"/>
                <a:cs typeface="Helvetica"/>
              </a:rPr>
              <a:t>You</a:t>
            </a:r>
            <a:endParaRPr lang="en-US" sz="4000" b="1">
              <a:solidFill>
                <a:srgbClr val="FFFFFF"/>
              </a:solidFill>
              <a:latin typeface="Helvetica"/>
              <a:ea typeface="ヒラギノ角ゴ ProN W6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9926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" descr="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73" y="5544215"/>
            <a:ext cx="4161831" cy="66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Bild 21" descr="y2013_onethird_circle_arro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79" y="3560833"/>
            <a:ext cx="3132225" cy="2019646"/>
          </a:xfrm>
          <a:prstGeom prst="rect">
            <a:avLst/>
          </a:prstGeom>
        </p:spPr>
      </p:pic>
      <p:pic>
        <p:nvPicPr>
          <p:cNvPr id="23" name="Bild 22" descr="y2013_onethird_circle_arro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34707">
            <a:off x="3223062" y="2444984"/>
            <a:ext cx="3132224" cy="2019646"/>
          </a:xfrm>
          <a:prstGeom prst="rect">
            <a:avLst/>
          </a:prstGeom>
        </p:spPr>
      </p:pic>
      <p:pic>
        <p:nvPicPr>
          <p:cNvPr id="24" name="Bild 23" descr="y2013_onethird_circle_arrow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7568">
            <a:off x="5034277" y="1598855"/>
            <a:ext cx="3132224" cy="2019646"/>
          </a:xfrm>
          <a:prstGeom prst="rect">
            <a:avLst/>
          </a:prstGeom>
        </p:spPr>
      </p:pic>
      <p:sp>
        <p:nvSpPr>
          <p:cNvPr id="28" name="Rectangle 1"/>
          <p:cNvSpPr txBox="1">
            <a:spLocks noChangeArrowheads="1"/>
          </p:cNvSpPr>
          <p:nvPr/>
        </p:nvSpPr>
        <p:spPr bwMode="auto">
          <a:xfrm>
            <a:off x="625853" y="2021482"/>
            <a:ext cx="3740095" cy="112792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32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Top ecommerce</a:t>
            </a:r>
            <a:r>
              <a:rPr lang="en-US" sz="32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, marketing, billing</a:t>
            </a:r>
          </a:p>
        </p:txBody>
      </p:sp>
      <p:sp>
        <p:nvSpPr>
          <p:cNvPr id="29" name="Rectangle 1"/>
          <p:cNvSpPr txBox="1">
            <a:spLocks noChangeArrowheads="1"/>
          </p:cNvSpPr>
          <p:nvPr/>
        </p:nvSpPr>
        <p:spPr bwMode="auto">
          <a:xfrm>
            <a:off x="8195684" y="3242896"/>
            <a:ext cx="4157281" cy="112125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err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Najlepszy</a:t>
            </a:r>
            <a:r>
              <a:rPr lang="en-US" sz="28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  <a:r>
              <a:rPr lang="en-US" sz="2800" b="1" err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Pracodawca</a:t>
            </a:r>
            <a:r>
              <a:rPr lang="en-US" sz="28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</a:p>
          <a:p>
            <a:pPr algn="ctr" eaLnBrk="1" hangingPunct="1">
              <a:defRPr/>
            </a:pPr>
            <a:r>
              <a:rPr lang="en-US" sz="28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2017 w </a:t>
            </a:r>
            <a:r>
              <a:rPr lang="en-US" sz="2800" b="1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rankingu</a:t>
            </a:r>
            <a:r>
              <a:rPr lang="en-US" sz="28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AON</a:t>
            </a:r>
          </a:p>
        </p:txBody>
      </p:sp>
      <p:pic>
        <p:nvPicPr>
          <p:cNvPr id="11" name="Picture 26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128" y="2442442"/>
            <a:ext cx="2289179" cy="216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7459186" y="5007076"/>
            <a:ext cx="4157281" cy="112125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Jedno</a:t>
            </a:r>
            <a:r>
              <a:rPr lang="en-US" sz="28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z 20 </a:t>
            </a:r>
            <a:r>
              <a:rPr lang="en-US" sz="2800" b="1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centrów</a:t>
            </a:r>
            <a:endParaRPr lang="en-US" sz="2800" b="1">
              <a:solidFill>
                <a:srgbClr val="FFFFFF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lang="en-US" sz="28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  <a:r>
              <a:rPr lang="en-US" sz="28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SAP’s Labs Network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89" y="196457"/>
            <a:ext cx="1403806" cy="932528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C24926D6-BE8A-CB41-A083-80BC1C756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684" y="2120173"/>
            <a:ext cx="3137399" cy="81849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28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&gt; 350 </a:t>
            </a:r>
            <a:r>
              <a:rPr lang="en-US" sz="2800" b="1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pracowników</a:t>
            </a:r>
            <a:r>
              <a:rPr lang="en-US" sz="2800" b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A0B4567-984A-764C-9D76-F7B361B23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893" y="3950465"/>
            <a:ext cx="3137399" cy="80937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2400" b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Development: </a:t>
            </a:r>
            <a:r>
              <a:rPr lang="en-US" sz="2400" b="1">
                <a:solidFill>
                  <a:schemeClr val="bg1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Go, Java, Cloud Native solutions</a:t>
            </a:r>
          </a:p>
          <a:p>
            <a:pPr eaLnBrk="1" hangingPunct="1">
              <a:defRPr/>
            </a:pPr>
            <a:endParaRPr lang="en-US" sz="2400" b="1">
              <a:solidFill>
                <a:srgbClr val="FFC000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b="1">
              <a:solidFill>
                <a:srgbClr val="FFFFFF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</p:txBody>
      </p:sp>
      <p:pic>
        <p:nvPicPr>
          <p:cNvPr id="19" name="Bild 3" descr="SAP_Hybris_white_transparent.png">
            <a:extLst>
              <a:ext uri="{FF2B5EF4-FFF2-40B4-BE49-F238E27FC236}">
                <a16:creationId xmlns:a16="http://schemas.microsoft.com/office/drawing/2014/main" id="{DBCF972A-77C1-BA4E-BDBD-9C15544BC1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58" y="124882"/>
            <a:ext cx="3577246" cy="8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1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CF66040-9B95-F144-A63F-4BCBA598A327}"/>
              </a:ext>
            </a:extLst>
          </p:cNvPr>
          <p:cNvSpPr/>
          <p:nvPr/>
        </p:nvSpPr>
        <p:spPr bwMode="gray">
          <a:xfrm>
            <a:off x="2508598" y="4898385"/>
            <a:ext cx="2690914" cy="478868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Hack Your Career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1843" y="2066888"/>
            <a:ext cx="485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>
                <a:solidFill>
                  <a:schemeClr val="bg1"/>
                </a:solidFill>
              </a:rPr>
              <a:t>Wstęp do </a:t>
            </a:r>
            <a:r>
              <a:rPr lang="pl-PL" sz="1400" b="1">
                <a:solidFill>
                  <a:srgbClr val="FFC000"/>
                </a:solidFill>
              </a:rPr>
              <a:t>programowania w chmurze </a:t>
            </a:r>
            <a:r>
              <a:rPr lang="pl-PL" sz="1400">
                <a:solidFill>
                  <a:schemeClr val="bg1"/>
                </a:solidFill>
              </a:rPr>
              <a:t>przy użyciu </a:t>
            </a:r>
            <a:r>
              <a:rPr lang="pl-PL" sz="1400" err="1">
                <a:solidFill>
                  <a:schemeClr val="bg1"/>
                </a:solidFill>
              </a:rPr>
              <a:t>Kubernetes'a</a:t>
            </a:r>
            <a:endParaRPr lang="en-US" sz="1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7260" y="905295"/>
            <a:ext cx="238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Wykłady</a:t>
            </a:r>
            <a:r>
              <a:rPr lang="en-US" sz="24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- </a:t>
            </a:r>
            <a:r>
              <a:rPr lang="en-US" sz="2400" b="1" kern="0" err="1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AEiI</a:t>
            </a:r>
            <a:r>
              <a:rPr lang="en-US" sz="24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(14:00 – 15:30, s.428)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89" y="196457"/>
            <a:ext cx="1403806" cy="932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F614FA-0B5C-5642-9E34-BDF19D846001}"/>
              </a:ext>
            </a:extLst>
          </p:cNvPr>
          <p:cNvSpPr txBox="1"/>
          <p:nvPr/>
        </p:nvSpPr>
        <p:spPr>
          <a:xfrm>
            <a:off x="6005905" y="905296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Warszaty</a:t>
            </a:r>
            <a:r>
              <a:rPr lang="en-US" sz="24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– SAP Hybris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(17:00 – 18:30, s. Death Valley)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36E46E-EA7D-9F4A-9C7D-FF612E942F81}"/>
              </a:ext>
            </a:extLst>
          </p:cNvPr>
          <p:cNvCxnSpPr>
            <a:cxnSpLocks/>
          </p:cNvCxnSpPr>
          <p:nvPr/>
        </p:nvCxnSpPr>
        <p:spPr>
          <a:xfrm>
            <a:off x="5399261" y="1320795"/>
            <a:ext cx="0" cy="4781475"/>
          </a:xfrm>
          <a:prstGeom prst="line">
            <a:avLst/>
          </a:prstGeom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5AFD18B-9758-D24E-A461-C8FB0EB8D7B4}"/>
              </a:ext>
            </a:extLst>
          </p:cNvPr>
          <p:cNvSpPr/>
          <p:nvPr/>
        </p:nvSpPr>
        <p:spPr>
          <a:xfrm>
            <a:off x="5257053" y="2190812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1E449E-5022-D64D-A333-CFE859C3FC60}"/>
              </a:ext>
            </a:extLst>
          </p:cNvPr>
          <p:cNvSpPr/>
          <p:nvPr/>
        </p:nvSpPr>
        <p:spPr>
          <a:xfrm>
            <a:off x="5541469" y="2163743"/>
            <a:ext cx="655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10.04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FE5C6D-ABFF-4C40-BC2B-A25317060308}"/>
              </a:ext>
            </a:extLst>
          </p:cNvPr>
          <p:cNvSpPr/>
          <p:nvPr/>
        </p:nvSpPr>
        <p:spPr>
          <a:xfrm>
            <a:off x="5257053" y="2742094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5406F9-E66D-6849-B9F4-63E4E61DD795}"/>
              </a:ext>
            </a:extLst>
          </p:cNvPr>
          <p:cNvSpPr/>
          <p:nvPr/>
        </p:nvSpPr>
        <p:spPr>
          <a:xfrm>
            <a:off x="5541468" y="2715025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19.04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7B75B4-0AB5-1C45-9785-5F0F45116774}"/>
              </a:ext>
            </a:extLst>
          </p:cNvPr>
          <p:cNvSpPr txBox="1"/>
          <p:nvPr/>
        </p:nvSpPr>
        <p:spPr>
          <a:xfrm>
            <a:off x="6290337" y="2675997"/>
            <a:ext cx="485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Tworzenie testowalnej aplikacji, czyli </a:t>
            </a:r>
            <a:r>
              <a:rPr lang="pl-PL" sz="1400" b="1" ker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TDD w praktyce</a:t>
            </a:r>
            <a:endParaRPr lang="en-US" sz="1400" b="1" kern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342E96-1F21-E54A-AEF5-C994B716D595}"/>
              </a:ext>
            </a:extLst>
          </p:cNvPr>
          <p:cNvSpPr/>
          <p:nvPr/>
        </p:nvSpPr>
        <p:spPr>
          <a:xfrm>
            <a:off x="5257053" y="3301751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FBA718-E587-664E-9CD5-60DB79AD8280}"/>
              </a:ext>
            </a:extLst>
          </p:cNvPr>
          <p:cNvSpPr/>
          <p:nvPr/>
        </p:nvSpPr>
        <p:spPr>
          <a:xfrm>
            <a:off x="4601103" y="3294347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25.04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41FE99-8F82-E84C-8E37-B64D4DB91883}"/>
              </a:ext>
            </a:extLst>
          </p:cNvPr>
          <p:cNvSpPr txBox="1"/>
          <p:nvPr/>
        </p:nvSpPr>
        <p:spPr>
          <a:xfrm>
            <a:off x="400754" y="3298415"/>
            <a:ext cx="409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kern="0" err="1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Bots</a:t>
            </a:r>
            <a:r>
              <a:rPr lang="pl-PL" sz="1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sz="1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everywhere</a:t>
            </a:r>
            <a:endParaRPr lang="en-US" sz="1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F902BA-4F4A-484C-9C55-4177995F1A84}"/>
              </a:ext>
            </a:extLst>
          </p:cNvPr>
          <p:cNvSpPr/>
          <p:nvPr/>
        </p:nvSpPr>
        <p:spPr>
          <a:xfrm>
            <a:off x="5257053" y="3825015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6821BD-BADC-C14D-9E81-0922510FA276}"/>
              </a:ext>
            </a:extLst>
          </p:cNvPr>
          <p:cNvSpPr/>
          <p:nvPr/>
        </p:nvSpPr>
        <p:spPr>
          <a:xfrm>
            <a:off x="5645893" y="3797946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10.05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4AE181-E9C7-394C-8FBB-9802E61B9700}"/>
              </a:ext>
            </a:extLst>
          </p:cNvPr>
          <p:cNvSpPr txBox="1"/>
          <p:nvPr/>
        </p:nvSpPr>
        <p:spPr>
          <a:xfrm>
            <a:off x="6301843" y="3791815"/>
            <a:ext cx="485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kern="0" err="1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Angular</a:t>
            </a:r>
            <a:r>
              <a:rPr lang="pl-PL" sz="1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– stań się kanciastym</a:t>
            </a:r>
            <a:endParaRPr lang="en-US" sz="1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AC14AB-2022-A74C-93D4-F1F5CF7039AF}"/>
              </a:ext>
            </a:extLst>
          </p:cNvPr>
          <p:cNvSpPr/>
          <p:nvPr/>
        </p:nvSpPr>
        <p:spPr>
          <a:xfrm>
            <a:off x="5257053" y="4412069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AC0502-C317-EB4C-BBF2-45B9DB4979D2}"/>
              </a:ext>
            </a:extLst>
          </p:cNvPr>
          <p:cNvSpPr/>
          <p:nvPr/>
        </p:nvSpPr>
        <p:spPr>
          <a:xfrm>
            <a:off x="4601103" y="4404665"/>
            <a:ext cx="655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23.05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A0D95B-2591-3F40-8679-DA937BE7B5AB}"/>
              </a:ext>
            </a:extLst>
          </p:cNvPr>
          <p:cNvSpPr/>
          <p:nvPr/>
        </p:nvSpPr>
        <p:spPr>
          <a:xfrm>
            <a:off x="5248586" y="4975946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330BE-A347-E24C-95A6-E6BF14FB90D4}"/>
              </a:ext>
            </a:extLst>
          </p:cNvPr>
          <p:cNvSpPr/>
          <p:nvPr/>
        </p:nvSpPr>
        <p:spPr>
          <a:xfrm>
            <a:off x="4592636" y="4968542"/>
            <a:ext cx="655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30.05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CDA99A1-2457-B64B-A248-81A3AFCD17E4}"/>
              </a:ext>
            </a:extLst>
          </p:cNvPr>
          <p:cNvSpPr/>
          <p:nvPr/>
        </p:nvSpPr>
        <p:spPr>
          <a:xfrm>
            <a:off x="5257053" y="5517538"/>
            <a:ext cx="284416" cy="2844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D4D1D5-ECA2-7C45-9C5F-FBC50F9ECD62}"/>
              </a:ext>
            </a:extLst>
          </p:cNvPr>
          <p:cNvSpPr/>
          <p:nvPr/>
        </p:nvSpPr>
        <p:spPr>
          <a:xfrm>
            <a:off x="5645893" y="5490469"/>
            <a:ext cx="655950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pl-PL" sz="1600" b="1">
                <a:solidFill>
                  <a:schemeClr val="bg1"/>
                </a:solidFill>
                <a:latin typeface="Dosis Medium" charset="0"/>
                <a:ea typeface="Dosis Medium" charset="0"/>
                <a:cs typeface="Dosis Medium" charset="0"/>
              </a:rPr>
              <a:t>05.06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38D8B1-9221-FD4C-A762-F50851D8DC1F}"/>
              </a:ext>
            </a:extLst>
          </p:cNvPr>
          <p:cNvSpPr txBox="1"/>
          <p:nvPr/>
        </p:nvSpPr>
        <p:spPr>
          <a:xfrm>
            <a:off x="372533" y="4409801"/>
            <a:ext cx="409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dirty="0" err="1">
                <a:solidFill>
                  <a:srgbClr val="FFC000"/>
                </a:solidFill>
              </a:rPr>
              <a:t>Troubleshooting</a:t>
            </a:r>
            <a:r>
              <a:rPr lang="pl-PL" sz="1400" dirty="0">
                <a:solidFill>
                  <a:schemeClr val="bg1"/>
                </a:solidFill>
              </a:rPr>
              <a:t> przy pomocy Spring AOP</a:t>
            </a:r>
            <a:endParaRPr lang="en-US" sz="1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B45B75-2EA5-854B-AAA2-043C9F818EA6}"/>
              </a:ext>
            </a:extLst>
          </p:cNvPr>
          <p:cNvSpPr txBox="1"/>
          <p:nvPr/>
        </p:nvSpPr>
        <p:spPr>
          <a:xfrm>
            <a:off x="1227666" y="4971131"/>
            <a:ext cx="331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dirty="0" err="1">
                <a:solidFill>
                  <a:schemeClr val="bg1"/>
                </a:solidFill>
              </a:rPr>
              <a:t>Ghost</a:t>
            </a:r>
            <a:r>
              <a:rPr lang="pl-PL" sz="1400" b="1" dirty="0">
                <a:solidFill>
                  <a:srgbClr val="FFC000"/>
                </a:solidFill>
              </a:rPr>
              <a:t> </a:t>
            </a:r>
            <a:r>
              <a:rPr lang="pl-PL" sz="1400" dirty="0">
                <a:solidFill>
                  <a:schemeClr val="bg1"/>
                </a:solidFill>
              </a:rPr>
              <a:t>in the </a:t>
            </a:r>
            <a:r>
              <a:rPr lang="pl-PL" sz="1400" b="1" dirty="0">
                <a:solidFill>
                  <a:srgbClr val="FFC000"/>
                </a:solidFill>
              </a:rPr>
              <a:t>Shell</a:t>
            </a:r>
            <a:endParaRPr lang="en-US" sz="1400" b="1" dirty="0">
              <a:solidFill>
                <a:srgbClr val="FFC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249431-5B83-3349-869D-D6E944874CF0}"/>
              </a:ext>
            </a:extLst>
          </p:cNvPr>
          <p:cNvSpPr txBox="1"/>
          <p:nvPr/>
        </p:nvSpPr>
        <p:spPr>
          <a:xfrm>
            <a:off x="6356562" y="5482221"/>
            <a:ext cx="485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err="1">
                <a:solidFill>
                  <a:srgbClr val="FFC000"/>
                </a:solidFill>
              </a:rPr>
              <a:t>DevOps</a:t>
            </a:r>
            <a:r>
              <a:rPr lang="pl-PL" sz="1400">
                <a:solidFill>
                  <a:schemeClr val="bg1"/>
                </a:solidFill>
              </a:rPr>
              <a:t> - czyli jak przestałem klikać i pokochałem automatyzację</a:t>
            </a:r>
            <a:endParaRPr lang="en-US" sz="1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82EF74-7380-3946-9B6F-3C6766D2FB8A}"/>
              </a:ext>
            </a:extLst>
          </p:cNvPr>
          <p:cNvSpPr/>
          <p:nvPr/>
        </p:nvSpPr>
        <p:spPr>
          <a:xfrm>
            <a:off x="1005079" y="6309782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https://fb.com/Hack.your.Career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85A6C-69DF-314E-B9D7-F1CB74187450}"/>
              </a:ext>
            </a:extLst>
          </p:cNvPr>
          <p:cNvSpPr/>
          <p:nvPr/>
        </p:nvSpPr>
        <p:spPr>
          <a:xfrm>
            <a:off x="5533002" y="632814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solidFill>
                  <a:srgbClr val="FFC000"/>
                </a:solidFill>
              </a:rPr>
              <a:t>Zarejestruj</a:t>
            </a:r>
            <a:r>
              <a:rPr lang="en-US">
                <a:solidFill>
                  <a:srgbClr val="FFC000"/>
                </a:solidFill>
              </a:rPr>
              <a:t> </a:t>
            </a:r>
            <a:r>
              <a:rPr lang="en-US" err="1">
                <a:solidFill>
                  <a:srgbClr val="FFC000"/>
                </a:solidFill>
              </a:rPr>
              <a:t>się</a:t>
            </a:r>
            <a:r>
              <a:rPr lang="en-US">
                <a:solidFill>
                  <a:srgbClr val="FFC000"/>
                </a:solidFill>
              </a:rPr>
              <a:t> </a:t>
            </a:r>
            <a:r>
              <a:rPr lang="en-US" err="1">
                <a:solidFill>
                  <a:srgbClr val="FFC000"/>
                </a:solidFill>
              </a:rPr>
              <a:t>na</a:t>
            </a:r>
            <a:r>
              <a:rPr lang="en-US">
                <a:solidFill>
                  <a:srgbClr val="FFC000"/>
                </a:solidFill>
              </a:rPr>
              <a:t> </a:t>
            </a:r>
            <a:r>
              <a:rPr lang="en-US" err="1">
                <a:solidFill>
                  <a:srgbClr val="FFC000"/>
                </a:solidFill>
              </a:rPr>
              <a:t>wydarzenie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434565F5-AF98-C943-A85E-BF37F34BB92E}"/>
              </a:ext>
            </a:extLst>
          </p:cNvPr>
          <p:cNvSpPr/>
          <p:nvPr/>
        </p:nvSpPr>
        <p:spPr bwMode="gray">
          <a:xfrm>
            <a:off x="4470187" y="6368831"/>
            <a:ext cx="999280" cy="285923"/>
          </a:xfrm>
          <a:prstGeom prst="lef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036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Efektywne środowisko pracy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    GUI vs CLI (z punktu widzenia programisty)</a:t>
            </a:r>
          </a:p>
          <a:p>
            <a:endParaRPr lang="pl-PL" sz="1200" dirty="0"/>
          </a:p>
          <a:p>
            <a:pPr marL="342900" indent="-342900">
              <a:buFontTx/>
              <a:buChar char="-"/>
            </a:pPr>
            <a:r>
              <a:rPr lang="pl-PL" dirty="0"/>
              <a:t>Liczy się pragmatyzm</a:t>
            </a:r>
          </a:p>
          <a:p>
            <a:pPr marL="342900" indent="-342900">
              <a:buFontTx/>
              <a:buChar char="-"/>
            </a:pPr>
            <a:r>
              <a:rPr lang="pl-PL" dirty="0"/>
              <a:t>Obydwa środowiska są potrzebne: początkujący vs weterani </a:t>
            </a:r>
          </a:p>
          <a:p>
            <a:pPr marL="342900" indent="-342900">
              <a:buFontTx/>
              <a:buChar char="-"/>
            </a:pPr>
            <a:r>
              <a:rPr lang="pl-PL" dirty="0"/>
              <a:t>Czego nie robię w terminalu</a:t>
            </a:r>
            <a:r>
              <a:rPr lang="pl-PL" dirty="0">
                <a:sym typeface="Wingdings" pitchFamily="2" charset="2"/>
              </a:rPr>
              <a:t>?</a:t>
            </a:r>
            <a:endParaRPr lang="pl-PL" dirty="0"/>
          </a:p>
          <a:p>
            <a:pPr marL="702724" lvl="2" indent="-342900">
              <a:buFontTx/>
              <a:buChar char="-"/>
            </a:pPr>
            <a:r>
              <a:rPr lang="pl-PL" dirty="0"/>
              <a:t>Np.: 3-way </a:t>
            </a:r>
            <a:r>
              <a:rPr lang="pl-PL" dirty="0" err="1"/>
              <a:t>diff</a:t>
            </a:r>
            <a:r>
              <a:rPr lang="pl-PL" dirty="0"/>
              <a:t> (Visual </a:t>
            </a:r>
            <a:r>
              <a:rPr lang="pl-PL" dirty="0" err="1"/>
              <a:t>diff</a:t>
            </a:r>
            <a:r>
              <a:rPr lang="pl-PL" dirty="0"/>
              <a:t> dla niewielkich różnic),</a:t>
            </a:r>
          </a:p>
          <a:p>
            <a:pPr marL="702724" lvl="2" indent="-342900">
              <a:buFontTx/>
              <a:buChar char="-"/>
            </a:pPr>
            <a:r>
              <a:rPr lang="pl-PL" dirty="0"/>
              <a:t>Np.: git log --</a:t>
            </a:r>
            <a:r>
              <a:rPr lang="pl-PL" dirty="0" err="1"/>
              <a:t>graph</a:t>
            </a:r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032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Nasz </a:t>
            </a:r>
            <a:r>
              <a:rPr lang="pl-PL" dirty="0" err="1"/>
              <a:t>shell</a:t>
            </a:r>
            <a:r>
              <a:rPr lang="pl-PL" dirty="0"/>
              <a:t> czyli </a:t>
            </a:r>
            <a:r>
              <a:rPr lang="pl-PL" dirty="0" err="1"/>
              <a:t>bash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pl-PL" dirty="0"/>
              <a:t>De facto standard</a:t>
            </a:r>
          </a:p>
          <a:p>
            <a:pPr marL="342900" indent="-342900">
              <a:buFontTx/>
              <a:buChar char="-"/>
            </a:pPr>
            <a:r>
              <a:rPr lang="pl-PL" dirty="0"/>
              <a:t>Bardzo dobrze udokumentowany</a:t>
            </a:r>
          </a:p>
          <a:p>
            <a:pPr marL="342900" indent="-342900">
              <a:buFontTx/>
              <a:buChar char="-"/>
            </a:pPr>
            <a:r>
              <a:rPr lang="pl-PL" dirty="0" err="1"/>
              <a:t>zsh</a:t>
            </a:r>
            <a:r>
              <a:rPr lang="pl-PL" dirty="0"/>
              <a:t>?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1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bash</a:t>
            </a:r>
            <a:r>
              <a:rPr lang="pl-PL" dirty="0"/>
              <a:t> i co dalej?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7FA9-AE43-914E-80ED-B9A8880E3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Największy problem: edycja linii poleceń</a:t>
            </a:r>
          </a:p>
          <a:p>
            <a:endParaRPr lang="pl-PL" dirty="0"/>
          </a:p>
          <a:p>
            <a:pPr marL="342900" indent="-342900">
              <a:buFontTx/>
              <a:buChar char="-"/>
            </a:pPr>
            <a:r>
              <a:rPr lang="pl-PL" dirty="0"/>
              <a:t>Tylko jedna, dość krótka linia (zawijanie!)</a:t>
            </a:r>
          </a:p>
          <a:p>
            <a:pPr marL="342900" indent="-342900">
              <a:buFontTx/>
              <a:buChar char="-"/>
            </a:pPr>
            <a:r>
              <a:rPr lang="pl-PL" dirty="0"/>
              <a:t>Skromne możliwości edycyjne</a:t>
            </a:r>
          </a:p>
          <a:p>
            <a:pPr marL="342900" indent="-342900">
              <a:buFontTx/>
              <a:buChar char="-"/>
            </a:pPr>
            <a:r>
              <a:rPr lang="pl-PL" dirty="0"/>
              <a:t>Nie wybacza błędów!</a:t>
            </a:r>
          </a:p>
          <a:p>
            <a:endParaRPr lang="pl-PL" dirty="0"/>
          </a:p>
          <a:p>
            <a:pPr marL="342900" indent="-342900">
              <a:buFontTx/>
              <a:buChar char="-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760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9355ED-E412-664F-A251-6D239ADAF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28" y="78375"/>
            <a:ext cx="10415030" cy="6688182"/>
          </a:xfrm>
          <a:prstGeom prst="rect">
            <a:avLst/>
          </a:prstGeom>
          <a:effectLst>
            <a:glow rad="3048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75883599"/>
      </p:ext>
    </p:extLst>
  </p:cSld>
  <p:clrMapOvr>
    <a:masterClrMapping/>
  </p:clrMapOvr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576217F0520042BA103EA25E222646" ma:contentTypeVersion="8" ma:contentTypeDescription="Create a new document." ma:contentTypeScope="" ma:versionID="a117540d521ed7e1176e06379541e980">
  <xsd:schema xmlns:xsd="http://www.w3.org/2001/XMLSchema" xmlns:xs="http://www.w3.org/2001/XMLSchema" xmlns:p="http://schemas.microsoft.com/office/2006/metadata/properties" xmlns:ns2="e8c89a04-ac85-4475-8db2-d4a6e5ef790e" xmlns:ns3="641722ce-7fe5-4ee6-b107-fbabe753ba78" targetNamespace="http://schemas.microsoft.com/office/2006/metadata/properties" ma:root="true" ma:fieldsID="e26e1c92264d749d8fbc061a063efe18" ns2:_="" ns3:_="">
    <xsd:import namespace="e8c89a04-ac85-4475-8db2-d4a6e5ef790e"/>
    <xsd:import namespace="641722ce-7fe5-4ee6-b107-fbabe753ba7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89a04-ac85-4475-8db2-d4a6e5ef79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722ce-7fe5-4ee6-b107-fbabe753ba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54AF17-4576-4BDE-879E-4AF4EC526F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EE20A1-C2A4-4CAD-A52C-3F8DADB698DB}">
  <ds:schemaRefs>
    <ds:schemaRef ds:uri="641722ce-7fe5-4ee6-b107-fbabe753ba78"/>
    <ds:schemaRef ds:uri="e8c89a04-ac85-4475-8db2-d4a6e5ef79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1122</Words>
  <Application>Microsoft Macintosh PowerPoint</Application>
  <PresentationFormat>Widescreen</PresentationFormat>
  <Paragraphs>217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Arial Unicode MS</vt:lpstr>
      <vt:lpstr>MS PGothic</vt:lpstr>
      <vt:lpstr>ヒラギノ角ゴ ProN W6</vt:lpstr>
      <vt:lpstr>Arial</vt:lpstr>
      <vt:lpstr>Calibri</vt:lpstr>
      <vt:lpstr>Courier New</vt:lpstr>
      <vt:lpstr>DINOT-Bold</vt:lpstr>
      <vt:lpstr>Dosis Medium</vt:lpstr>
      <vt:lpstr>Helvetica</vt:lpstr>
      <vt:lpstr>Menlo</vt:lpstr>
      <vt:lpstr>Wingdings</vt:lpstr>
      <vt:lpstr>SAP Hybris Title Slides</vt:lpstr>
      <vt:lpstr>SAP Hybris Blue</vt:lpstr>
      <vt:lpstr>SAP Hybris White</vt:lpstr>
      <vt:lpstr>SAP Hybris Yellow</vt:lpstr>
      <vt:lpstr>PowerPoint Presentation</vt:lpstr>
      <vt:lpstr>Agenda</vt:lpstr>
      <vt:lpstr>O mnie…</vt:lpstr>
      <vt:lpstr>PowerPoint Presentation</vt:lpstr>
      <vt:lpstr>Hack Your Career</vt:lpstr>
      <vt:lpstr>Efektywne środowisko pracy</vt:lpstr>
      <vt:lpstr>Nasz shell czyli bash</vt:lpstr>
      <vt:lpstr>bash i co dalej?</vt:lpstr>
      <vt:lpstr>PowerPoint Presentation</vt:lpstr>
      <vt:lpstr>bash i co dalej?</vt:lpstr>
      <vt:lpstr>bash + edytor</vt:lpstr>
      <vt:lpstr>bash + edytor</vt:lpstr>
      <vt:lpstr>Bash, edytor i co dalej?</vt:lpstr>
      <vt:lpstr>Pojedynczy terminal</vt:lpstr>
      <vt:lpstr>tmux</vt:lpstr>
      <vt:lpstr>PowerPoint Presentation</vt:lpstr>
      <vt:lpstr>PowerPoint Presentation</vt:lpstr>
      <vt:lpstr>tmux</vt:lpstr>
      <vt:lpstr>PowerPoint Presentation</vt:lpstr>
      <vt:lpstr>Efektywne środowisko pracy</vt:lpstr>
      <vt:lpstr>Efektywna historia</vt:lpstr>
      <vt:lpstr>Efektywna historia</vt:lpstr>
      <vt:lpstr>PowerPoint Presentation</vt:lpstr>
      <vt:lpstr>Efektywna historia</vt:lpstr>
      <vt:lpstr>PowerPoint Presentation</vt:lpstr>
      <vt:lpstr>Narzędzia i techniki przydatne dla programisty</vt:lpstr>
      <vt:lpstr>Narzędzia i techniki przydatne dla programisty</vt:lpstr>
      <vt:lpstr>Narzędzia i techniki przydatne dla programisty</vt:lpstr>
      <vt:lpstr>Narzędzia i techniki przydatne dla programisty</vt:lpstr>
      <vt:lpstr>Narzędzia i techniki przydatne dla programisty</vt:lpstr>
      <vt:lpstr>Narzędzia i techniki przydatne dla programisty</vt:lpstr>
      <vt:lpstr>PowerPoint Presentation</vt:lpstr>
      <vt:lpstr>Kogo szukamy?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Smelcerz, Tomasz</cp:lastModifiedBy>
  <cp:revision>73</cp:revision>
  <dcterms:modified xsi:type="dcterms:W3CDTF">2018-05-30T09:47:56Z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0x01010006576217F0520042BA103EA25E222646</vt:lpwstr>
  </property>
</Properties>
</file>